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slideLayouts/slideLayout13.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diagrams/drawing1.xml" ContentType="application/vnd.ms-office.drawingml.diagramDrawing+xml"/>
  <Override PartName="/ppt/diagrams/quickStyle1.xml" ContentType="application/vnd.openxmlformats-officedocument.drawingml.diagramStyle+xml"/>
  <Override PartName="/ppt/diagrams/layout1.xml" ContentType="application/vnd.openxmlformats-officedocument.drawingml.diagramLayout+xml"/>
  <Override PartName="/ppt/theme/theme3.xml" ContentType="application/vnd.openxmlformats-officedocument.theme+xml"/>
  <Override PartName="/ppt/diagrams/colors1.xml" ContentType="application/vnd.openxmlformats-officedocument.drawingml.diagramColors+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2"/>
  </p:notesMasterIdLst>
  <p:handoutMasterIdLst>
    <p:handoutMasterId r:id="rId13"/>
  </p:handoutMasterIdLst>
  <p:sldIdLst>
    <p:sldId id="257" r:id="rId2"/>
    <p:sldId id="339" r:id="rId3"/>
    <p:sldId id="340" r:id="rId4"/>
    <p:sldId id="341" r:id="rId5"/>
    <p:sldId id="342" r:id="rId6"/>
    <p:sldId id="343" r:id="rId7"/>
    <p:sldId id="344" r:id="rId8"/>
    <p:sldId id="348" r:id="rId9"/>
    <p:sldId id="347" r:id="rId10"/>
    <p:sldId id="346" r:id="rId1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3E38"/>
    <a:srgbClr val="FAD4B1"/>
    <a:srgbClr val="CEAC83"/>
    <a:srgbClr val="2C2921"/>
    <a:srgbClr val="A68154"/>
    <a:srgbClr val="403426"/>
    <a:srgbClr val="604E35"/>
    <a:srgbClr val="CEA56F"/>
    <a:srgbClr val="BEA477"/>
    <a:srgbClr val="5F53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7A1287-E6BC-A908-BF07-88AFDACC0974}" v="94" dt="2025-02-03T00:21:13.688"/>
  </p1510:revLst>
</p1510:revInfo>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6268" autoAdjust="0"/>
  </p:normalViewPr>
  <p:slideViewPr>
    <p:cSldViewPr>
      <p:cViewPr varScale="1">
        <p:scale>
          <a:sx n="106" d="100"/>
          <a:sy n="106" d="100"/>
        </p:scale>
        <p:origin x="480" y="11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8/layout/PictureGrid" loCatId="picture" qsTypeId="urn:microsoft.com/office/officeart/2005/8/quickstyle/simple2" qsCatId="simple" csTypeId="urn:microsoft.com/office/officeart/2005/8/colors/colorful3" csCatId="colorful" phldr="1"/>
      <dgm:spPr/>
    </dgm:pt>
    <dgm:pt modelId="{E6A37A32-4FDB-4160-8224-649A61B9B7FA}">
      <dgm:prSet phldrT="[Text]"/>
      <dgm:spPr/>
      <dgm:t>
        <a:bodyPr/>
        <a:lstStyle/>
        <a:p>
          <a:r>
            <a:rPr lang="en-US" dirty="0"/>
            <a:t>Robert Jay Dunlap</a:t>
          </a:r>
          <a:br>
            <a:rPr lang="en-US" dirty="0"/>
          </a:br>
          <a:r>
            <a:rPr lang="en-US" dirty="0"/>
            <a:t>Scrum Master</a:t>
          </a:r>
        </a:p>
      </dgm:t>
    </dgm:pt>
    <dgm:pt modelId="{FBC227AB-04B5-4E02-B9C8-CE059397AE6F}" type="parTrans" cxnId="{261139F4-D2EA-421C-B10D-3618FDDE855E}">
      <dgm:prSet/>
      <dgm:spPr/>
      <dgm:t>
        <a:bodyPr/>
        <a:lstStyle/>
        <a:p>
          <a:endParaRPr lang="en-US"/>
        </a:p>
      </dgm:t>
    </dgm:pt>
    <dgm:pt modelId="{B8DCDEB4-DADC-41EF-B582-800BCBDD8234}" type="sibTrans" cxnId="{261139F4-D2EA-421C-B10D-3618FDDE855E}">
      <dgm:prSet/>
      <dgm:spPr/>
      <dgm:t>
        <a:bodyPr/>
        <a:lstStyle/>
        <a:p>
          <a:endParaRPr lang="en-US"/>
        </a:p>
      </dgm:t>
    </dgm:pt>
    <dgm:pt modelId="{EF1FAB9C-EEAC-458E-8DA1-803B62CC2AD6}">
      <dgm:prSet phldrT="[Text]"/>
      <dgm:spPr/>
      <dgm:t>
        <a:bodyPr/>
        <a:lstStyle/>
        <a:p>
          <a:r>
            <a:rPr lang="en-US" dirty="0" err="1"/>
            <a:t>Nithiya</a:t>
          </a:r>
          <a:r>
            <a:rPr lang="en-US" dirty="0"/>
            <a:t> Varsha </a:t>
          </a:r>
          <a:r>
            <a:rPr lang="en-US" dirty="0" err="1"/>
            <a:t>Markandan</a:t>
          </a:r>
          <a:r>
            <a:rPr lang="en-US" dirty="0"/>
            <a:t> </a:t>
          </a:r>
          <a:r>
            <a:rPr lang="en-US" dirty="0" err="1"/>
            <a:t>Rajendren</a:t>
          </a:r>
          <a:br>
            <a:rPr lang="en-US" dirty="0"/>
          </a:br>
          <a:r>
            <a:rPr lang="en-US" dirty="0"/>
            <a:t>Developer</a:t>
          </a:r>
        </a:p>
      </dgm:t>
    </dgm:pt>
    <dgm:pt modelId="{A65EAEA3-2485-44BD-8A01-991658150C1F}" type="parTrans" cxnId="{F766B632-7857-4A52-8280-79E5D455DB77}">
      <dgm:prSet/>
      <dgm:spPr/>
      <dgm:t>
        <a:bodyPr/>
        <a:lstStyle/>
        <a:p>
          <a:endParaRPr lang="en-US"/>
        </a:p>
      </dgm:t>
    </dgm:pt>
    <dgm:pt modelId="{12B3D08B-F07A-467F-978D-FE9E79E11867}" type="sibTrans" cxnId="{F766B632-7857-4A52-8280-79E5D455DB77}">
      <dgm:prSet/>
      <dgm:spPr/>
      <dgm:t>
        <a:bodyPr/>
        <a:lstStyle/>
        <a:p>
          <a:endParaRPr lang="en-US"/>
        </a:p>
      </dgm:t>
    </dgm:pt>
    <dgm:pt modelId="{1174EA91-0D82-4211-BF7E-02BB16428B26}">
      <dgm:prSet phldrT="[Text]"/>
      <dgm:spPr/>
      <dgm:t>
        <a:bodyPr/>
        <a:lstStyle/>
        <a:p>
          <a:r>
            <a:rPr lang="en-US" dirty="0"/>
            <a:t>Sai Ashish Redd </a:t>
          </a:r>
          <a:r>
            <a:rPr lang="en-US" dirty="0" err="1"/>
            <a:t>Shetpally</a:t>
          </a:r>
          <a:br>
            <a:rPr lang="en-US" dirty="0"/>
          </a:br>
          <a:r>
            <a:rPr lang="en-US" dirty="0"/>
            <a:t>Developer</a:t>
          </a:r>
        </a:p>
      </dgm:t>
    </dgm:pt>
    <dgm:pt modelId="{D898F056-1907-41F1-AFDD-3C7AA30D4784}" type="parTrans" cxnId="{4ADAF13E-E80B-459F-9E0C-3F05CE8C3E68}">
      <dgm:prSet/>
      <dgm:spPr/>
      <dgm:t>
        <a:bodyPr/>
        <a:lstStyle/>
        <a:p>
          <a:endParaRPr lang="en-US"/>
        </a:p>
      </dgm:t>
    </dgm:pt>
    <dgm:pt modelId="{914F4B16-3AEF-420B-97E1-F685172A44F6}" type="sibTrans" cxnId="{4ADAF13E-E80B-459F-9E0C-3F05CE8C3E68}">
      <dgm:prSet/>
      <dgm:spPr/>
      <dgm:t>
        <a:bodyPr/>
        <a:lstStyle/>
        <a:p>
          <a:endParaRPr lang="en-US"/>
        </a:p>
      </dgm:t>
    </dgm:pt>
    <dgm:pt modelId="{FF6720FC-D597-4E8B-8DED-B5175774475A}">
      <dgm:prSet phldrT="[Text]"/>
      <dgm:spPr/>
      <dgm:t>
        <a:bodyPr/>
        <a:lstStyle/>
        <a:p>
          <a:r>
            <a:rPr lang="en-US" dirty="0" err="1"/>
            <a:t>Soumith</a:t>
          </a:r>
          <a:r>
            <a:rPr lang="en-US" dirty="0"/>
            <a:t> </a:t>
          </a:r>
          <a:r>
            <a:rPr lang="en-US" dirty="0" err="1"/>
            <a:t>Alloju</a:t>
          </a:r>
          <a:br>
            <a:rPr lang="en-US" dirty="0"/>
          </a:br>
          <a:r>
            <a:rPr lang="en-US" dirty="0"/>
            <a:t>Product Owner</a:t>
          </a:r>
        </a:p>
      </dgm:t>
    </dgm:pt>
    <dgm:pt modelId="{D79BE36A-E982-461A-B497-99A870FE4510}" type="parTrans" cxnId="{2365F23A-75C8-4AAB-B162-6300F531347B}">
      <dgm:prSet/>
      <dgm:spPr/>
      <dgm:t>
        <a:bodyPr/>
        <a:lstStyle/>
        <a:p>
          <a:endParaRPr lang="en-US"/>
        </a:p>
      </dgm:t>
    </dgm:pt>
    <dgm:pt modelId="{10DF836C-16B9-456E-9415-3953E42162EA}" type="sibTrans" cxnId="{2365F23A-75C8-4AAB-B162-6300F531347B}">
      <dgm:prSet/>
      <dgm:spPr/>
      <dgm:t>
        <a:bodyPr/>
        <a:lstStyle/>
        <a:p>
          <a:endParaRPr lang="en-US"/>
        </a:p>
      </dgm:t>
    </dgm:pt>
    <dgm:pt modelId="{BC3DC443-B727-4059-B20A-21E8B4F9D7C0}">
      <dgm:prSet phldrT="[Text]"/>
      <dgm:spPr/>
      <dgm:t>
        <a:bodyPr/>
        <a:lstStyle/>
        <a:p>
          <a:r>
            <a:rPr lang="en-US" dirty="0"/>
            <a:t>Romin Katre</a:t>
          </a:r>
          <a:br>
            <a:rPr lang="en-US" dirty="0"/>
          </a:br>
          <a:r>
            <a:rPr lang="en-US" dirty="0"/>
            <a:t>Developer</a:t>
          </a:r>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dgm:t>
        <a:bodyPr/>
        <a:lstStyle/>
        <a:p>
          <a:endParaRPr lang="en-US"/>
        </a:p>
      </dgm:t>
    </dgm:pt>
    <dgm:pt modelId="{1D280BCA-5803-431E-982A-6F36D343DF82}">
      <dgm:prSet phldrT="[Text]"/>
      <dgm:spPr/>
      <dgm:t>
        <a:bodyPr/>
        <a:lstStyle/>
        <a:p>
          <a:r>
            <a:rPr lang="en-US" dirty="0" err="1"/>
            <a:t>Zijie</a:t>
          </a:r>
          <a:r>
            <a:rPr lang="en-US" dirty="0"/>
            <a:t> He</a:t>
          </a:r>
          <a:br>
            <a:rPr lang="en-US" dirty="0"/>
          </a:br>
          <a:r>
            <a:rPr lang="en-US" dirty="0"/>
            <a:t>Developer</a:t>
          </a:r>
        </a:p>
      </dgm:t>
    </dgm:pt>
    <dgm:pt modelId="{17BC456C-F22D-455F-AC35-12A31BD72800}" type="parTrans" cxnId="{54A7D819-0BAA-4BC9-8C81-857D6CA9817A}">
      <dgm:prSet/>
      <dgm:spPr/>
      <dgm:t>
        <a:bodyPr/>
        <a:lstStyle/>
        <a:p>
          <a:endParaRPr lang="en-US"/>
        </a:p>
      </dgm:t>
    </dgm:pt>
    <dgm:pt modelId="{1D1CA476-61C3-4E6F-A3A4-6E78DB6AFFC8}" type="sibTrans" cxnId="{54A7D819-0BAA-4BC9-8C81-857D6CA9817A}">
      <dgm:prSet/>
      <dgm:spPr/>
      <dgm:t>
        <a:bodyPr/>
        <a:lstStyle/>
        <a:p>
          <a:endParaRPr lang="en-US"/>
        </a:p>
      </dgm:t>
    </dgm:pt>
    <dgm:pt modelId="{E813D4AE-408A-DC4D-979B-E48C39BA6864}" type="pres">
      <dgm:prSet presAssocID="{D7A0C5FB-E74F-4374-9A21-094842ECF9B3}" presName="Name0" presStyleCnt="0">
        <dgm:presLayoutVars>
          <dgm:dir/>
        </dgm:presLayoutVars>
      </dgm:prSet>
      <dgm:spPr/>
    </dgm:pt>
    <dgm:pt modelId="{EED6477E-6FFB-454C-8B1C-70B11D6DA1B7}" type="pres">
      <dgm:prSet presAssocID="{E6A37A32-4FDB-4160-8224-649A61B9B7FA}" presName="composite" presStyleCnt="0"/>
      <dgm:spPr/>
    </dgm:pt>
    <dgm:pt modelId="{E0B77CA5-59C4-8B4A-AEDC-7AF81C492BB1}" type="pres">
      <dgm:prSet presAssocID="{E6A37A32-4FDB-4160-8224-649A61B9B7FA}" presName="rect2" presStyleLbl="revTx" presStyleIdx="0" presStyleCnt="6">
        <dgm:presLayoutVars>
          <dgm:bulletEnabled val="1"/>
        </dgm:presLayoutVars>
      </dgm:prSet>
      <dgm:spPr/>
    </dgm:pt>
    <dgm:pt modelId="{6E967490-2437-3F4A-A798-BD218DFE5C93}" type="pres">
      <dgm:prSet presAssocID="{E6A37A32-4FDB-4160-8224-649A61B9B7FA}" presName="rect1" presStyleLbl="alignImgPlace1" presStyleIdx="0" presStyleCnt="6"/>
      <dgm:spPr>
        <a:blipFill>
          <a:blip xmlns:r="http://schemas.openxmlformats.org/officeDocument/2006/relationships" r:embed="rId1"/>
          <a:srcRect/>
          <a:stretch>
            <a:fillRect t="-17000" b="-17000"/>
          </a:stretch>
        </a:blipFill>
      </dgm:spPr>
    </dgm:pt>
    <dgm:pt modelId="{A7152D53-068F-6848-9BF3-4F46303C8866}" type="pres">
      <dgm:prSet presAssocID="{B8DCDEB4-DADC-41EF-B582-800BCBDD8234}" presName="sibTrans" presStyleCnt="0"/>
      <dgm:spPr/>
    </dgm:pt>
    <dgm:pt modelId="{E327B228-9517-DA43-85F3-215C35BC7388}" type="pres">
      <dgm:prSet presAssocID="{FF6720FC-D597-4E8B-8DED-B5175774475A}" presName="composite" presStyleCnt="0"/>
      <dgm:spPr/>
    </dgm:pt>
    <dgm:pt modelId="{20DEF53F-B2BC-D443-88CC-9049D15913EF}" type="pres">
      <dgm:prSet presAssocID="{FF6720FC-D597-4E8B-8DED-B5175774475A}" presName="rect2" presStyleLbl="revTx" presStyleIdx="1" presStyleCnt="6">
        <dgm:presLayoutVars>
          <dgm:bulletEnabled val="1"/>
        </dgm:presLayoutVars>
      </dgm:prSet>
      <dgm:spPr/>
    </dgm:pt>
    <dgm:pt modelId="{A7746AFA-A97F-D34B-B3F2-FC3DA5276430}" type="pres">
      <dgm:prSet presAssocID="{FF6720FC-D597-4E8B-8DED-B5175774475A}" presName="rect1" presStyleLbl="alignImgPlace1" presStyleIdx="1" presStyleCnt="6"/>
      <dgm:spPr>
        <a:blipFill>
          <a:blip xmlns:r="http://schemas.openxmlformats.org/officeDocument/2006/relationships" r:embed="rId2"/>
          <a:srcRect/>
          <a:stretch>
            <a:fillRect t="-17000" b="-17000"/>
          </a:stretch>
        </a:blipFill>
      </dgm:spPr>
    </dgm:pt>
    <dgm:pt modelId="{5E29AA26-A424-FF42-B04C-C187F7860AEC}" type="pres">
      <dgm:prSet presAssocID="{10DF836C-16B9-456E-9415-3953E42162EA}" presName="sibTrans" presStyleCnt="0"/>
      <dgm:spPr/>
    </dgm:pt>
    <dgm:pt modelId="{11B25D81-420A-D84C-8006-8AFD4C431C01}" type="pres">
      <dgm:prSet presAssocID="{BC3DC443-B727-4059-B20A-21E8B4F9D7C0}" presName="composite" presStyleCnt="0"/>
      <dgm:spPr/>
    </dgm:pt>
    <dgm:pt modelId="{6C542CF0-8C4F-C948-BCB9-7B0902B13B06}" type="pres">
      <dgm:prSet presAssocID="{BC3DC443-B727-4059-B20A-21E8B4F9D7C0}" presName="rect2" presStyleLbl="revTx" presStyleIdx="2" presStyleCnt="6">
        <dgm:presLayoutVars>
          <dgm:bulletEnabled val="1"/>
        </dgm:presLayoutVars>
      </dgm:prSet>
      <dgm:spPr/>
    </dgm:pt>
    <dgm:pt modelId="{415E2E1A-8975-1545-B2E2-ADEE8ECD532B}" type="pres">
      <dgm:prSet presAssocID="{BC3DC443-B727-4059-B20A-21E8B4F9D7C0}" presName="rect1" presStyleLbl="alignImgPlace1" presStyleIdx="2" presStyleCnt="6"/>
      <dgm:spPr>
        <a:blipFill>
          <a:blip xmlns:r="http://schemas.openxmlformats.org/officeDocument/2006/relationships" r:embed="rId3"/>
          <a:srcRect/>
          <a:stretch>
            <a:fillRect t="-4000" b="-4000"/>
          </a:stretch>
        </a:blipFill>
      </dgm:spPr>
    </dgm:pt>
    <dgm:pt modelId="{E00D1B79-F8BD-304B-95E3-71C6729E3B25}" type="pres">
      <dgm:prSet presAssocID="{F7E59D5D-8EA7-4D25-8884-6B11F0DC712C}" presName="sibTrans" presStyleCnt="0"/>
      <dgm:spPr/>
    </dgm:pt>
    <dgm:pt modelId="{201C6421-4BD1-6746-A6A3-2F31C1CA1D3D}" type="pres">
      <dgm:prSet presAssocID="{1D280BCA-5803-431E-982A-6F36D343DF82}" presName="composite" presStyleCnt="0"/>
      <dgm:spPr/>
    </dgm:pt>
    <dgm:pt modelId="{B52E0C82-CF20-A04F-890A-BDF096609DB3}" type="pres">
      <dgm:prSet presAssocID="{1D280BCA-5803-431E-982A-6F36D343DF82}" presName="rect2" presStyleLbl="revTx" presStyleIdx="3" presStyleCnt="6">
        <dgm:presLayoutVars>
          <dgm:bulletEnabled val="1"/>
        </dgm:presLayoutVars>
      </dgm:prSet>
      <dgm:spPr/>
    </dgm:pt>
    <dgm:pt modelId="{C350E6CF-EC7D-F146-8083-F9C847C26375}" type="pres">
      <dgm:prSet presAssocID="{1D280BCA-5803-431E-982A-6F36D343DF82}" presName="rect1" presStyleLbl="alignImgPlace1" presStyleIdx="3" presStyleCnt="6"/>
      <dgm:spPr>
        <a:blipFill>
          <a:blip xmlns:r="http://schemas.openxmlformats.org/officeDocument/2006/relationships" r:embed="rId4"/>
          <a:srcRect/>
          <a:stretch>
            <a:fillRect t="-17000" b="-17000"/>
          </a:stretch>
        </a:blipFill>
      </dgm:spPr>
    </dgm:pt>
    <dgm:pt modelId="{60647E75-AB77-9A42-BA37-8C12D2E229F7}" type="pres">
      <dgm:prSet presAssocID="{1D1CA476-61C3-4E6F-A3A4-6E78DB6AFFC8}" presName="sibTrans" presStyleCnt="0"/>
      <dgm:spPr/>
    </dgm:pt>
    <dgm:pt modelId="{F2E2343F-2180-CC49-93CC-5BA846B60C98}" type="pres">
      <dgm:prSet presAssocID="{1174EA91-0D82-4211-BF7E-02BB16428B26}" presName="composite" presStyleCnt="0"/>
      <dgm:spPr/>
    </dgm:pt>
    <dgm:pt modelId="{17FDB844-198D-6240-BB67-C91391508B77}" type="pres">
      <dgm:prSet presAssocID="{1174EA91-0D82-4211-BF7E-02BB16428B26}" presName="rect2" presStyleLbl="revTx" presStyleIdx="4" presStyleCnt="6">
        <dgm:presLayoutVars>
          <dgm:bulletEnabled val="1"/>
        </dgm:presLayoutVars>
      </dgm:prSet>
      <dgm:spPr/>
    </dgm:pt>
    <dgm:pt modelId="{568831B3-0A53-1B4A-A5BF-9971DEFE168F}" type="pres">
      <dgm:prSet presAssocID="{1174EA91-0D82-4211-BF7E-02BB16428B26}" presName="rect1" presStyleLbl="alignImgPlace1" presStyleIdx="4" presStyleCnt="6"/>
      <dgm:spPr>
        <a:blipFill>
          <a:blip xmlns:r="http://schemas.openxmlformats.org/officeDocument/2006/relationships" r:embed="rId5"/>
          <a:srcRect/>
          <a:stretch>
            <a:fillRect t="-17000" b="-17000"/>
          </a:stretch>
        </a:blipFill>
      </dgm:spPr>
    </dgm:pt>
    <dgm:pt modelId="{726B1FCA-E57D-4A4E-BB3A-99DDAFA4E921}" type="pres">
      <dgm:prSet presAssocID="{914F4B16-3AEF-420B-97E1-F685172A44F6}" presName="sibTrans" presStyleCnt="0"/>
      <dgm:spPr/>
    </dgm:pt>
    <dgm:pt modelId="{290A4CD6-F00B-654E-9B07-F21CB012D1F4}" type="pres">
      <dgm:prSet presAssocID="{EF1FAB9C-EEAC-458E-8DA1-803B62CC2AD6}" presName="composite" presStyleCnt="0"/>
      <dgm:spPr/>
    </dgm:pt>
    <dgm:pt modelId="{1AF4C48C-CBAD-C741-A742-31253FC8B30B}" type="pres">
      <dgm:prSet presAssocID="{EF1FAB9C-EEAC-458E-8DA1-803B62CC2AD6}" presName="rect2" presStyleLbl="revTx" presStyleIdx="5" presStyleCnt="6">
        <dgm:presLayoutVars>
          <dgm:bulletEnabled val="1"/>
        </dgm:presLayoutVars>
      </dgm:prSet>
      <dgm:spPr/>
    </dgm:pt>
    <dgm:pt modelId="{1950220D-D2AA-D041-AEBA-E6117BA4553E}" type="pres">
      <dgm:prSet presAssocID="{EF1FAB9C-EEAC-458E-8DA1-803B62CC2AD6}" presName="rect1" presStyleLbl="alignImgPlace1" presStyleIdx="5" presStyleCnt="6"/>
      <dgm:spPr>
        <a:blipFill>
          <a:blip xmlns:r="http://schemas.openxmlformats.org/officeDocument/2006/relationships" r:embed="rId6"/>
          <a:srcRect/>
          <a:stretch>
            <a:fillRect t="-17000" b="-17000"/>
          </a:stretch>
        </a:blipFill>
      </dgm:spPr>
    </dgm:pt>
  </dgm:ptLst>
  <dgm:cxnLst>
    <dgm:cxn modelId="{54A7D819-0BAA-4BC9-8C81-857D6CA9817A}" srcId="{D7A0C5FB-E74F-4374-9A21-094842ECF9B3}" destId="{1D280BCA-5803-431E-982A-6F36D343DF82}" srcOrd="3" destOrd="0" parTransId="{17BC456C-F22D-455F-AC35-12A31BD72800}" sibTransId="{1D1CA476-61C3-4E6F-A3A4-6E78DB6AFFC8}"/>
    <dgm:cxn modelId="{3F1D161C-59CC-5446-81F3-AEA39CA90783}" type="presOf" srcId="{EF1FAB9C-EEAC-458E-8DA1-803B62CC2AD6}" destId="{1AF4C48C-CBAD-C741-A742-31253FC8B30B}" srcOrd="0" destOrd="0" presId="urn:microsoft.com/office/officeart/2008/layout/PictureGrid"/>
    <dgm:cxn modelId="{F766B632-7857-4A52-8280-79E5D455DB77}" srcId="{D7A0C5FB-E74F-4374-9A21-094842ECF9B3}" destId="{EF1FAB9C-EEAC-458E-8DA1-803B62CC2AD6}" srcOrd="5" destOrd="0" parTransId="{A65EAEA3-2485-44BD-8A01-991658150C1F}" sibTransId="{12B3D08B-F07A-467F-978D-FE9E79E11867}"/>
    <dgm:cxn modelId="{14E62036-DF0B-440F-921A-099ADFAFB60E}" srcId="{D7A0C5FB-E74F-4374-9A21-094842ECF9B3}" destId="{BC3DC443-B727-4059-B20A-21E8B4F9D7C0}" srcOrd="2" destOrd="0" parTransId="{015F5A43-2D0A-4ADC-8530-ECDFFA236DAA}" sibTransId="{F7E59D5D-8EA7-4D25-8884-6B11F0DC712C}"/>
    <dgm:cxn modelId="{2365F23A-75C8-4AAB-B162-6300F531347B}" srcId="{D7A0C5FB-E74F-4374-9A21-094842ECF9B3}" destId="{FF6720FC-D597-4E8B-8DED-B5175774475A}" srcOrd="1" destOrd="0" parTransId="{D79BE36A-E982-461A-B497-99A870FE4510}" sibTransId="{10DF836C-16B9-456E-9415-3953E42162EA}"/>
    <dgm:cxn modelId="{4ADAF13E-E80B-459F-9E0C-3F05CE8C3E68}" srcId="{D7A0C5FB-E74F-4374-9A21-094842ECF9B3}" destId="{1174EA91-0D82-4211-BF7E-02BB16428B26}" srcOrd="4" destOrd="0" parTransId="{D898F056-1907-41F1-AFDD-3C7AA30D4784}" sibTransId="{914F4B16-3AEF-420B-97E1-F685172A44F6}"/>
    <dgm:cxn modelId="{18587E4D-1CC9-5B4D-A6C2-BE38E26CC869}" type="presOf" srcId="{1174EA91-0D82-4211-BF7E-02BB16428B26}" destId="{17FDB844-198D-6240-BB67-C91391508B77}" srcOrd="0" destOrd="0" presId="urn:microsoft.com/office/officeart/2008/layout/PictureGrid"/>
    <dgm:cxn modelId="{0177E34F-9738-FE46-9480-996A6C88F6F8}" type="presOf" srcId="{FF6720FC-D597-4E8B-8DED-B5175774475A}" destId="{20DEF53F-B2BC-D443-88CC-9049D15913EF}" srcOrd="0" destOrd="0" presId="urn:microsoft.com/office/officeart/2008/layout/PictureGrid"/>
    <dgm:cxn modelId="{DABA499E-881F-744B-B630-F40A09B8752B}" type="presOf" srcId="{D7A0C5FB-E74F-4374-9A21-094842ECF9B3}" destId="{E813D4AE-408A-DC4D-979B-E48C39BA6864}" srcOrd="0" destOrd="0" presId="urn:microsoft.com/office/officeart/2008/layout/PictureGrid"/>
    <dgm:cxn modelId="{0A7F57C3-B1C7-5741-8E9C-9D1E0F3E2427}" type="presOf" srcId="{1D280BCA-5803-431E-982A-6F36D343DF82}" destId="{B52E0C82-CF20-A04F-890A-BDF096609DB3}" srcOrd="0" destOrd="0" presId="urn:microsoft.com/office/officeart/2008/layout/PictureGrid"/>
    <dgm:cxn modelId="{8E2B62CA-C451-2A48-A43D-4674A4F07AB0}" type="presOf" srcId="{E6A37A32-4FDB-4160-8224-649A61B9B7FA}" destId="{E0B77CA5-59C4-8B4A-AEDC-7AF81C492BB1}" srcOrd="0" destOrd="0" presId="urn:microsoft.com/office/officeart/2008/layout/PictureGrid"/>
    <dgm:cxn modelId="{261139F4-D2EA-421C-B10D-3618FDDE855E}" srcId="{D7A0C5FB-E74F-4374-9A21-094842ECF9B3}" destId="{E6A37A32-4FDB-4160-8224-649A61B9B7FA}" srcOrd="0" destOrd="0" parTransId="{FBC227AB-04B5-4E02-B9C8-CE059397AE6F}" sibTransId="{B8DCDEB4-DADC-41EF-B582-800BCBDD8234}"/>
    <dgm:cxn modelId="{66C0EAFE-3F86-214D-A7FB-2A4DD020A89D}" type="presOf" srcId="{BC3DC443-B727-4059-B20A-21E8B4F9D7C0}" destId="{6C542CF0-8C4F-C948-BCB9-7B0902B13B06}" srcOrd="0" destOrd="0" presId="urn:microsoft.com/office/officeart/2008/layout/PictureGrid"/>
    <dgm:cxn modelId="{E8DF5254-7B73-4540-B6CD-A47039F8A6CD}" type="presParOf" srcId="{E813D4AE-408A-DC4D-979B-E48C39BA6864}" destId="{EED6477E-6FFB-454C-8B1C-70B11D6DA1B7}" srcOrd="0" destOrd="0" presId="urn:microsoft.com/office/officeart/2008/layout/PictureGrid"/>
    <dgm:cxn modelId="{1E74BAD3-1900-8E45-AB0B-EFA2D323DBE5}" type="presParOf" srcId="{EED6477E-6FFB-454C-8B1C-70B11D6DA1B7}" destId="{E0B77CA5-59C4-8B4A-AEDC-7AF81C492BB1}" srcOrd="0" destOrd="0" presId="urn:microsoft.com/office/officeart/2008/layout/PictureGrid"/>
    <dgm:cxn modelId="{AE66DA2A-D2D9-3646-801F-0F8AD2AC9684}" type="presParOf" srcId="{EED6477E-6FFB-454C-8B1C-70B11D6DA1B7}" destId="{6E967490-2437-3F4A-A798-BD218DFE5C93}" srcOrd="1" destOrd="0" presId="urn:microsoft.com/office/officeart/2008/layout/PictureGrid"/>
    <dgm:cxn modelId="{F043F674-945F-294E-A195-00386E5CD690}" type="presParOf" srcId="{E813D4AE-408A-DC4D-979B-E48C39BA6864}" destId="{A7152D53-068F-6848-9BF3-4F46303C8866}" srcOrd="1" destOrd="0" presId="urn:microsoft.com/office/officeart/2008/layout/PictureGrid"/>
    <dgm:cxn modelId="{5A8037C0-9B5C-6D40-BB26-2AADB1E996A2}" type="presParOf" srcId="{E813D4AE-408A-DC4D-979B-E48C39BA6864}" destId="{E327B228-9517-DA43-85F3-215C35BC7388}" srcOrd="2" destOrd="0" presId="urn:microsoft.com/office/officeart/2008/layout/PictureGrid"/>
    <dgm:cxn modelId="{A39121A4-B0FD-0146-80A4-23AF8D86B1FE}" type="presParOf" srcId="{E327B228-9517-DA43-85F3-215C35BC7388}" destId="{20DEF53F-B2BC-D443-88CC-9049D15913EF}" srcOrd="0" destOrd="0" presId="urn:microsoft.com/office/officeart/2008/layout/PictureGrid"/>
    <dgm:cxn modelId="{4374BEB6-2695-0943-9698-FD5A290ECC1A}" type="presParOf" srcId="{E327B228-9517-DA43-85F3-215C35BC7388}" destId="{A7746AFA-A97F-D34B-B3F2-FC3DA5276430}" srcOrd="1" destOrd="0" presId="urn:microsoft.com/office/officeart/2008/layout/PictureGrid"/>
    <dgm:cxn modelId="{7F2300D1-3526-B24F-A82F-D187DFEF0274}" type="presParOf" srcId="{E813D4AE-408A-DC4D-979B-E48C39BA6864}" destId="{5E29AA26-A424-FF42-B04C-C187F7860AEC}" srcOrd="3" destOrd="0" presId="urn:microsoft.com/office/officeart/2008/layout/PictureGrid"/>
    <dgm:cxn modelId="{A6C32267-84F8-0D46-B979-949EA8A6E0AD}" type="presParOf" srcId="{E813D4AE-408A-DC4D-979B-E48C39BA6864}" destId="{11B25D81-420A-D84C-8006-8AFD4C431C01}" srcOrd="4" destOrd="0" presId="urn:microsoft.com/office/officeart/2008/layout/PictureGrid"/>
    <dgm:cxn modelId="{B83D4CF8-0C16-9B40-80B8-5D32DEE86EC3}" type="presParOf" srcId="{11B25D81-420A-D84C-8006-8AFD4C431C01}" destId="{6C542CF0-8C4F-C948-BCB9-7B0902B13B06}" srcOrd="0" destOrd="0" presId="urn:microsoft.com/office/officeart/2008/layout/PictureGrid"/>
    <dgm:cxn modelId="{0ED91F2D-6C94-9747-9591-8D20D50D0B07}" type="presParOf" srcId="{11B25D81-420A-D84C-8006-8AFD4C431C01}" destId="{415E2E1A-8975-1545-B2E2-ADEE8ECD532B}" srcOrd="1" destOrd="0" presId="urn:microsoft.com/office/officeart/2008/layout/PictureGrid"/>
    <dgm:cxn modelId="{DE39F0AF-C635-C44E-855F-B1CFEF610207}" type="presParOf" srcId="{E813D4AE-408A-DC4D-979B-E48C39BA6864}" destId="{E00D1B79-F8BD-304B-95E3-71C6729E3B25}" srcOrd="5" destOrd="0" presId="urn:microsoft.com/office/officeart/2008/layout/PictureGrid"/>
    <dgm:cxn modelId="{C75B9331-4267-774E-9A9B-C63765E8D24E}" type="presParOf" srcId="{E813D4AE-408A-DC4D-979B-E48C39BA6864}" destId="{201C6421-4BD1-6746-A6A3-2F31C1CA1D3D}" srcOrd="6" destOrd="0" presId="urn:microsoft.com/office/officeart/2008/layout/PictureGrid"/>
    <dgm:cxn modelId="{1B71E332-A535-1E43-AFF2-FBE435D85D5B}" type="presParOf" srcId="{201C6421-4BD1-6746-A6A3-2F31C1CA1D3D}" destId="{B52E0C82-CF20-A04F-890A-BDF096609DB3}" srcOrd="0" destOrd="0" presId="urn:microsoft.com/office/officeart/2008/layout/PictureGrid"/>
    <dgm:cxn modelId="{2B4A2FDC-2E5A-D144-89D9-5D2E205EA8FC}" type="presParOf" srcId="{201C6421-4BD1-6746-A6A3-2F31C1CA1D3D}" destId="{C350E6CF-EC7D-F146-8083-F9C847C26375}" srcOrd="1" destOrd="0" presId="urn:microsoft.com/office/officeart/2008/layout/PictureGrid"/>
    <dgm:cxn modelId="{40AA0BB4-DE66-FE4C-9ACC-A07FDEE3C104}" type="presParOf" srcId="{E813D4AE-408A-DC4D-979B-E48C39BA6864}" destId="{60647E75-AB77-9A42-BA37-8C12D2E229F7}" srcOrd="7" destOrd="0" presId="urn:microsoft.com/office/officeart/2008/layout/PictureGrid"/>
    <dgm:cxn modelId="{3AA3E968-E8D8-5049-847F-A96D3BE416F5}" type="presParOf" srcId="{E813D4AE-408A-DC4D-979B-E48C39BA6864}" destId="{F2E2343F-2180-CC49-93CC-5BA846B60C98}" srcOrd="8" destOrd="0" presId="urn:microsoft.com/office/officeart/2008/layout/PictureGrid"/>
    <dgm:cxn modelId="{B9D948B9-AF19-4F49-8621-2E5D28754DBE}" type="presParOf" srcId="{F2E2343F-2180-CC49-93CC-5BA846B60C98}" destId="{17FDB844-198D-6240-BB67-C91391508B77}" srcOrd="0" destOrd="0" presId="urn:microsoft.com/office/officeart/2008/layout/PictureGrid"/>
    <dgm:cxn modelId="{3080500A-FAF0-7A4D-96A9-ADB7C4DD24D5}" type="presParOf" srcId="{F2E2343F-2180-CC49-93CC-5BA846B60C98}" destId="{568831B3-0A53-1B4A-A5BF-9971DEFE168F}" srcOrd="1" destOrd="0" presId="urn:microsoft.com/office/officeart/2008/layout/PictureGrid"/>
    <dgm:cxn modelId="{573CBED9-5270-BA41-96CF-0CF54046EBBE}" type="presParOf" srcId="{E813D4AE-408A-DC4D-979B-E48C39BA6864}" destId="{726B1FCA-E57D-4A4E-BB3A-99DDAFA4E921}" srcOrd="9" destOrd="0" presId="urn:microsoft.com/office/officeart/2008/layout/PictureGrid"/>
    <dgm:cxn modelId="{4A7FDD12-C41F-C548-803E-11D271104BB3}" type="presParOf" srcId="{E813D4AE-408A-DC4D-979B-E48C39BA6864}" destId="{290A4CD6-F00B-654E-9B07-F21CB012D1F4}" srcOrd="10" destOrd="0" presId="urn:microsoft.com/office/officeart/2008/layout/PictureGrid"/>
    <dgm:cxn modelId="{8995ECE5-A322-D846-98C6-6939B5B14B05}" type="presParOf" srcId="{290A4CD6-F00B-654E-9B07-F21CB012D1F4}" destId="{1AF4C48C-CBAD-C741-A742-31253FC8B30B}" srcOrd="0" destOrd="0" presId="urn:microsoft.com/office/officeart/2008/layout/PictureGrid"/>
    <dgm:cxn modelId="{FEF46493-7E1E-EA4F-B562-47E0AEE7E586}" type="presParOf" srcId="{290A4CD6-F00B-654E-9B07-F21CB012D1F4}" destId="{1950220D-D2AA-D041-AEBA-E6117BA4553E}"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77CA5-59C4-8B4A-AEDC-7AF81C492BB1}">
      <dsp:nvSpPr>
        <dsp:cNvPr id="0" name=""/>
        <dsp:cNvSpPr/>
      </dsp:nvSpPr>
      <dsp:spPr>
        <a:xfrm>
          <a:off x="620422"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Robert Jay Dunlap</a:t>
          </a:r>
          <a:br>
            <a:rPr lang="en-US" sz="1000" kern="1200" dirty="0"/>
          </a:br>
          <a:r>
            <a:rPr lang="en-US" sz="1000" kern="1200" dirty="0"/>
            <a:t>Scrum Master</a:t>
          </a:r>
        </a:p>
      </dsp:txBody>
      <dsp:txXfrm>
        <a:off x="620422" y="49191"/>
        <a:ext cx="2128766" cy="319314"/>
      </dsp:txXfrm>
    </dsp:sp>
    <dsp:sp modelId="{6E967490-2437-3F4A-A798-BD218DFE5C93}">
      <dsp:nvSpPr>
        <dsp:cNvPr id="0" name=""/>
        <dsp:cNvSpPr/>
      </dsp:nvSpPr>
      <dsp:spPr>
        <a:xfrm>
          <a:off x="620422" y="431795"/>
          <a:ext cx="2128766" cy="2128766"/>
        </a:xfrm>
        <a:prstGeom prst="rect">
          <a:avLst/>
        </a:prstGeom>
        <a:blipFill>
          <a:blip xmlns:r="http://schemas.openxmlformats.org/officeDocument/2006/relationships" r:embed="rId1"/>
          <a:srcRect/>
          <a:stretch>
            <a:fillRect t="-17000" b="-17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20DEF53F-B2BC-D443-88CC-9049D15913EF}">
      <dsp:nvSpPr>
        <dsp:cNvPr id="0" name=""/>
        <dsp:cNvSpPr/>
      </dsp:nvSpPr>
      <dsp:spPr>
        <a:xfrm>
          <a:off x="2974216"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err="1"/>
            <a:t>Soumith</a:t>
          </a:r>
          <a:r>
            <a:rPr lang="en-US" sz="1000" kern="1200" dirty="0"/>
            <a:t> </a:t>
          </a:r>
          <a:r>
            <a:rPr lang="en-US" sz="1000" kern="1200" dirty="0" err="1"/>
            <a:t>Alloju</a:t>
          </a:r>
          <a:br>
            <a:rPr lang="en-US" sz="1000" kern="1200" dirty="0"/>
          </a:br>
          <a:r>
            <a:rPr lang="en-US" sz="1000" kern="1200" dirty="0"/>
            <a:t>Product Owner</a:t>
          </a:r>
        </a:p>
      </dsp:txBody>
      <dsp:txXfrm>
        <a:off x="2974216" y="49191"/>
        <a:ext cx="2128766" cy="319314"/>
      </dsp:txXfrm>
    </dsp:sp>
    <dsp:sp modelId="{A7746AFA-A97F-D34B-B3F2-FC3DA5276430}">
      <dsp:nvSpPr>
        <dsp:cNvPr id="0" name=""/>
        <dsp:cNvSpPr/>
      </dsp:nvSpPr>
      <dsp:spPr>
        <a:xfrm>
          <a:off x="2974216" y="431795"/>
          <a:ext cx="2128766" cy="2128766"/>
        </a:xfrm>
        <a:prstGeom prst="rect">
          <a:avLst/>
        </a:prstGeom>
        <a:blipFill>
          <a:blip xmlns:r="http://schemas.openxmlformats.org/officeDocument/2006/relationships" r:embed="rId2"/>
          <a:srcRect/>
          <a:stretch>
            <a:fillRect t="-17000" b="-17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6C542CF0-8C4F-C948-BCB9-7B0902B13B06}">
      <dsp:nvSpPr>
        <dsp:cNvPr id="0" name=""/>
        <dsp:cNvSpPr/>
      </dsp:nvSpPr>
      <dsp:spPr>
        <a:xfrm>
          <a:off x="5328011"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Romin Katre</a:t>
          </a:r>
          <a:br>
            <a:rPr lang="en-US" sz="1000" kern="1200" dirty="0"/>
          </a:br>
          <a:r>
            <a:rPr lang="en-US" sz="1000" kern="1200" dirty="0"/>
            <a:t>Developer</a:t>
          </a:r>
        </a:p>
      </dsp:txBody>
      <dsp:txXfrm>
        <a:off x="5328011" y="49191"/>
        <a:ext cx="2128766" cy="319314"/>
      </dsp:txXfrm>
    </dsp:sp>
    <dsp:sp modelId="{415E2E1A-8975-1545-B2E2-ADEE8ECD532B}">
      <dsp:nvSpPr>
        <dsp:cNvPr id="0" name=""/>
        <dsp:cNvSpPr/>
      </dsp:nvSpPr>
      <dsp:spPr>
        <a:xfrm>
          <a:off x="5328011" y="431795"/>
          <a:ext cx="2128766" cy="2128766"/>
        </a:xfrm>
        <a:prstGeom prst="rect">
          <a:avLst/>
        </a:prstGeom>
        <a:blipFill>
          <a:blip xmlns:r="http://schemas.openxmlformats.org/officeDocument/2006/relationships" r:embed="rId3"/>
          <a:srcRect/>
          <a:stretch>
            <a:fillRect t="-4000" b="-4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B52E0C82-CF20-A04F-890A-BDF096609DB3}">
      <dsp:nvSpPr>
        <dsp:cNvPr id="0" name=""/>
        <dsp:cNvSpPr/>
      </dsp:nvSpPr>
      <dsp:spPr>
        <a:xfrm>
          <a:off x="620422"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err="1"/>
            <a:t>Zijie</a:t>
          </a:r>
          <a:r>
            <a:rPr lang="en-US" sz="1000" kern="1200" dirty="0"/>
            <a:t> He</a:t>
          </a:r>
          <a:br>
            <a:rPr lang="en-US" sz="1000" kern="1200" dirty="0"/>
          </a:br>
          <a:r>
            <a:rPr lang="en-US" sz="1000" kern="1200" dirty="0"/>
            <a:t>Developer</a:t>
          </a:r>
        </a:p>
      </dsp:txBody>
      <dsp:txXfrm>
        <a:off x="620422" y="2773438"/>
        <a:ext cx="2128766" cy="319314"/>
      </dsp:txXfrm>
    </dsp:sp>
    <dsp:sp modelId="{C350E6CF-EC7D-F146-8083-F9C847C26375}">
      <dsp:nvSpPr>
        <dsp:cNvPr id="0" name=""/>
        <dsp:cNvSpPr/>
      </dsp:nvSpPr>
      <dsp:spPr>
        <a:xfrm>
          <a:off x="620422" y="3156042"/>
          <a:ext cx="2128766" cy="2128766"/>
        </a:xfrm>
        <a:prstGeom prst="rect">
          <a:avLst/>
        </a:prstGeom>
        <a:blipFill>
          <a:blip xmlns:r="http://schemas.openxmlformats.org/officeDocument/2006/relationships" r:embed="rId4"/>
          <a:srcRect/>
          <a:stretch>
            <a:fillRect t="-17000" b="-17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17FDB844-198D-6240-BB67-C91391508B77}">
      <dsp:nvSpPr>
        <dsp:cNvPr id="0" name=""/>
        <dsp:cNvSpPr/>
      </dsp:nvSpPr>
      <dsp:spPr>
        <a:xfrm>
          <a:off x="2974216"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Sai Ashish Redd </a:t>
          </a:r>
          <a:r>
            <a:rPr lang="en-US" sz="1000" kern="1200" dirty="0" err="1"/>
            <a:t>Shetpally</a:t>
          </a:r>
          <a:br>
            <a:rPr lang="en-US" sz="1000" kern="1200" dirty="0"/>
          </a:br>
          <a:r>
            <a:rPr lang="en-US" sz="1000" kern="1200" dirty="0"/>
            <a:t>Developer</a:t>
          </a:r>
        </a:p>
      </dsp:txBody>
      <dsp:txXfrm>
        <a:off x="2974216" y="2773438"/>
        <a:ext cx="2128766" cy="319314"/>
      </dsp:txXfrm>
    </dsp:sp>
    <dsp:sp modelId="{568831B3-0A53-1B4A-A5BF-9971DEFE168F}">
      <dsp:nvSpPr>
        <dsp:cNvPr id="0" name=""/>
        <dsp:cNvSpPr/>
      </dsp:nvSpPr>
      <dsp:spPr>
        <a:xfrm>
          <a:off x="2974216" y="3156042"/>
          <a:ext cx="2128766" cy="2128766"/>
        </a:xfrm>
        <a:prstGeom prst="rect">
          <a:avLst/>
        </a:prstGeom>
        <a:blipFill>
          <a:blip xmlns:r="http://schemas.openxmlformats.org/officeDocument/2006/relationships" r:embed="rId5"/>
          <a:srcRect/>
          <a:stretch>
            <a:fillRect t="-17000" b="-17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1AF4C48C-CBAD-C741-A742-31253FC8B30B}">
      <dsp:nvSpPr>
        <dsp:cNvPr id="0" name=""/>
        <dsp:cNvSpPr/>
      </dsp:nvSpPr>
      <dsp:spPr>
        <a:xfrm>
          <a:off x="5328011"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err="1"/>
            <a:t>Nithiya</a:t>
          </a:r>
          <a:r>
            <a:rPr lang="en-US" sz="1000" kern="1200" dirty="0"/>
            <a:t> Varsha </a:t>
          </a:r>
          <a:r>
            <a:rPr lang="en-US" sz="1000" kern="1200" dirty="0" err="1"/>
            <a:t>Markandan</a:t>
          </a:r>
          <a:r>
            <a:rPr lang="en-US" sz="1000" kern="1200" dirty="0"/>
            <a:t> </a:t>
          </a:r>
          <a:r>
            <a:rPr lang="en-US" sz="1000" kern="1200" dirty="0" err="1"/>
            <a:t>Rajendren</a:t>
          </a:r>
          <a:br>
            <a:rPr lang="en-US" sz="1000" kern="1200" dirty="0"/>
          </a:br>
          <a:r>
            <a:rPr lang="en-US" sz="1000" kern="1200" dirty="0"/>
            <a:t>Developer</a:t>
          </a:r>
        </a:p>
      </dsp:txBody>
      <dsp:txXfrm>
        <a:off x="5328011" y="2773438"/>
        <a:ext cx="2128766" cy="319314"/>
      </dsp:txXfrm>
    </dsp:sp>
    <dsp:sp modelId="{1950220D-D2AA-D041-AEBA-E6117BA4553E}">
      <dsp:nvSpPr>
        <dsp:cNvPr id="0" name=""/>
        <dsp:cNvSpPr/>
      </dsp:nvSpPr>
      <dsp:spPr>
        <a:xfrm>
          <a:off x="5328011" y="3156042"/>
          <a:ext cx="2128766" cy="2128766"/>
        </a:xfrm>
        <a:prstGeom prst="rect">
          <a:avLst/>
        </a:prstGeom>
        <a:blipFill>
          <a:blip xmlns:r="http://schemas.openxmlformats.org/officeDocument/2006/relationships" r:embed="rId6"/>
          <a:srcRect/>
          <a:stretch>
            <a:fillRect t="-17000" b="-17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2/2/2025</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2/2/2025</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9</a:t>
            </a:fld>
            <a:endParaRPr lang="en-US"/>
          </a:p>
        </p:txBody>
      </p:sp>
    </p:spTree>
    <p:extLst>
      <p:ext uri="{BB962C8B-B14F-4D97-AF65-F5344CB8AC3E}">
        <p14:creationId xmlns:p14="http://schemas.microsoft.com/office/powerpoint/2010/main" val="3668565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t="13109" b="29773"/>
          <a:stretch/>
        </p:blipFill>
        <p:spPr>
          <a:xfrm>
            <a:off x="0" y="0"/>
            <a:ext cx="12192000" cy="4648200"/>
          </a:xfrm>
          <a:prstGeom prst="rect">
            <a:avLst/>
          </a:prstGeom>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11430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24400"/>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A9395A22-D4AB-46B0-8C1B-450A5E2AA2DE}"/>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4"/>
            <a:ext cx="2153007" cy="538251"/>
          </a:xfrm>
          <a:prstGeom prst="rect">
            <a:avLst/>
          </a:prstGeom>
        </p:spPr>
      </p:pic>
    </p:spTree>
    <p:extLst>
      <p:ext uri="{BB962C8B-B14F-4D97-AF65-F5344CB8AC3E}">
        <p14:creationId xmlns:p14="http://schemas.microsoft.com/office/powerpoint/2010/main" val="2025063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9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8475" b="3435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690799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0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4688012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414528" y="381000"/>
            <a:ext cx="9847072" cy="228600"/>
          </a:xfrm>
          <a:solidFill>
            <a:schemeClr val="tx2">
              <a:tint val="40000"/>
            </a:schemeClr>
          </a:solidFill>
        </p:spPr>
        <p:txBody>
          <a:bodyPr anchor="ctr"/>
          <a:lstStyle>
            <a:lvl1pPr>
              <a:buFontTx/>
              <a:buNone/>
              <a:defRPr sz="1100"/>
            </a:lvl1pPr>
            <a:extLst/>
          </a:lstStyle>
          <a:p>
            <a:pPr lvl="0"/>
            <a:r>
              <a:rPr lang="en-US" dirty="0"/>
              <a:t>Click to edit Master text styles</a:t>
            </a:r>
          </a:p>
        </p:txBody>
      </p:sp>
      <p:sp>
        <p:nvSpPr>
          <p:cNvPr id="43" name="Rectangle 37"/>
          <p:cNvSpPr>
            <a:spLocks noGrp="1"/>
          </p:cNvSpPr>
          <p:nvPr>
            <p:ph type="body" sz="quarter" idx="15"/>
          </p:nvPr>
        </p:nvSpPr>
        <p:spPr>
          <a:xfrm>
            <a:off x="406400" y="838200"/>
            <a:ext cx="9855200"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1" name="Rectangle 37"/>
          <p:cNvSpPr>
            <a:spLocks noGrp="1"/>
          </p:cNvSpPr>
          <p:nvPr>
            <p:ph type="body" sz="quarter" idx="17"/>
          </p:nvPr>
        </p:nvSpPr>
        <p:spPr>
          <a:xfrm>
            <a:off x="414528" y="1295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5" name="Rectangle 37"/>
          <p:cNvSpPr>
            <a:spLocks noGrp="1"/>
          </p:cNvSpPr>
          <p:nvPr>
            <p:ph type="body" sz="quarter" idx="19"/>
          </p:nvPr>
        </p:nvSpPr>
        <p:spPr>
          <a:xfrm>
            <a:off x="414528" y="1752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7" name="Rectangle 37"/>
          <p:cNvSpPr>
            <a:spLocks noGrp="1"/>
          </p:cNvSpPr>
          <p:nvPr>
            <p:ph type="body" sz="quarter" idx="21"/>
          </p:nvPr>
        </p:nvSpPr>
        <p:spPr>
          <a:xfrm>
            <a:off x="414528" y="22098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9" name="Rectangle 37"/>
          <p:cNvSpPr>
            <a:spLocks noGrp="1"/>
          </p:cNvSpPr>
          <p:nvPr>
            <p:ph type="body" sz="quarter" idx="23"/>
          </p:nvPr>
        </p:nvSpPr>
        <p:spPr>
          <a:xfrm>
            <a:off x="414528" y="2667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1" name="Rectangle 37"/>
          <p:cNvSpPr>
            <a:spLocks noGrp="1"/>
          </p:cNvSpPr>
          <p:nvPr>
            <p:ph type="body" sz="quarter" idx="25"/>
          </p:nvPr>
        </p:nvSpPr>
        <p:spPr>
          <a:xfrm>
            <a:off x="414528" y="3124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3" name="Rectangle 37"/>
          <p:cNvSpPr>
            <a:spLocks noGrp="1"/>
          </p:cNvSpPr>
          <p:nvPr>
            <p:ph type="body" sz="quarter" idx="27"/>
          </p:nvPr>
        </p:nvSpPr>
        <p:spPr>
          <a:xfrm>
            <a:off x="414528" y="3581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5" name="Rectangle 37"/>
          <p:cNvSpPr>
            <a:spLocks noGrp="1"/>
          </p:cNvSpPr>
          <p:nvPr>
            <p:ph type="body" sz="quarter" idx="29"/>
          </p:nvPr>
        </p:nvSpPr>
        <p:spPr>
          <a:xfrm>
            <a:off x="414528" y="4038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57" name="Rectangle 37"/>
          <p:cNvSpPr>
            <a:spLocks noGrp="1"/>
          </p:cNvSpPr>
          <p:nvPr>
            <p:ph type="body" sz="quarter" idx="31"/>
          </p:nvPr>
        </p:nvSpPr>
        <p:spPr>
          <a:xfrm>
            <a:off x="414528" y="44958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6" name="Rectangle 37"/>
          <p:cNvSpPr>
            <a:spLocks noGrp="1"/>
          </p:cNvSpPr>
          <p:nvPr>
            <p:ph type="body" sz="quarter" idx="33"/>
          </p:nvPr>
        </p:nvSpPr>
        <p:spPr>
          <a:xfrm>
            <a:off x="414528" y="4953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8" name="Rectangle 37"/>
          <p:cNvSpPr>
            <a:spLocks noGrp="1"/>
          </p:cNvSpPr>
          <p:nvPr>
            <p:ph type="body" sz="quarter" idx="35"/>
          </p:nvPr>
        </p:nvSpPr>
        <p:spPr>
          <a:xfrm>
            <a:off x="414528" y="5410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98" name="Rectangle 37"/>
          <p:cNvSpPr>
            <a:spLocks noGrp="1"/>
          </p:cNvSpPr>
          <p:nvPr>
            <p:ph type="body" sz="quarter" idx="14"/>
          </p:nvPr>
        </p:nvSpPr>
        <p:spPr>
          <a:xfrm>
            <a:off x="10261600" y="381000"/>
            <a:ext cx="914400" cy="228600"/>
          </a:xfrm>
          <a:solidFill>
            <a:schemeClr val="tx2"/>
          </a:solidFill>
        </p:spPr>
        <p:txBody>
          <a:bodyPr anchor="ctr"/>
          <a:lstStyle>
            <a:lvl1pPr algn="r">
              <a:buFontTx/>
              <a:buNone/>
              <a:defRPr sz="1050">
                <a:solidFill>
                  <a:schemeClr val="bg1"/>
                </a:solidFill>
              </a:defRPr>
            </a:lvl1pPr>
            <a:extLst/>
          </a:lstStyle>
          <a:p>
            <a:pPr lvl="0"/>
            <a:r>
              <a:rPr lang="en-US" dirty="0"/>
              <a:t>Click to edit Master text styles</a:t>
            </a:r>
          </a:p>
        </p:txBody>
      </p:sp>
      <p:sp>
        <p:nvSpPr>
          <p:cNvPr id="44" name="Rectangle 37"/>
          <p:cNvSpPr>
            <a:spLocks noGrp="1"/>
          </p:cNvSpPr>
          <p:nvPr>
            <p:ph type="body" sz="quarter" idx="16"/>
          </p:nvPr>
        </p:nvSpPr>
        <p:spPr>
          <a:xfrm>
            <a:off x="10261600" y="8382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2" name="Rectangle 37"/>
          <p:cNvSpPr>
            <a:spLocks noGrp="1"/>
          </p:cNvSpPr>
          <p:nvPr>
            <p:ph type="body" sz="quarter" idx="18"/>
          </p:nvPr>
        </p:nvSpPr>
        <p:spPr>
          <a:xfrm>
            <a:off x="10261600" y="12954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6" name="Rectangle 37"/>
          <p:cNvSpPr>
            <a:spLocks noGrp="1"/>
          </p:cNvSpPr>
          <p:nvPr>
            <p:ph type="body" sz="quarter" idx="20"/>
          </p:nvPr>
        </p:nvSpPr>
        <p:spPr>
          <a:xfrm>
            <a:off x="10261600" y="1752600"/>
            <a:ext cx="914400" cy="228600"/>
          </a:xfrm>
          <a:solidFill>
            <a:schemeClr val="tx2"/>
          </a:solidFill>
        </p:spPr>
        <p:txBody>
          <a:bodyPr anchor="ctr"/>
          <a:lstStyle>
            <a:lvl1pPr algn="r">
              <a:buFontTx/>
              <a:buNone/>
              <a:defRPr sz="1100">
                <a:solidFill>
                  <a:schemeClr val="bg1"/>
                </a:solidFill>
              </a:defRPr>
            </a:lvl1pPr>
            <a:extLst/>
          </a:lstStyle>
          <a:p>
            <a:pPr lvl="0"/>
            <a:endParaRPr lang="en-US" dirty="0"/>
          </a:p>
        </p:txBody>
      </p:sp>
      <p:sp>
        <p:nvSpPr>
          <p:cNvPr id="48" name="Rectangle 37"/>
          <p:cNvSpPr>
            <a:spLocks noGrp="1"/>
          </p:cNvSpPr>
          <p:nvPr>
            <p:ph type="body" sz="quarter" idx="22"/>
          </p:nvPr>
        </p:nvSpPr>
        <p:spPr>
          <a:xfrm>
            <a:off x="10261600" y="2209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0" name="Rectangle 37"/>
          <p:cNvSpPr>
            <a:spLocks noGrp="1"/>
          </p:cNvSpPr>
          <p:nvPr>
            <p:ph type="body" sz="quarter" idx="24"/>
          </p:nvPr>
        </p:nvSpPr>
        <p:spPr>
          <a:xfrm>
            <a:off x="10261600" y="2667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2" name="Rectangle 37"/>
          <p:cNvSpPr>
            <a:spLocks noGrp="1"/>
          </p:cNvSpPr>
          <p:nvPr>
            <p:ph type="body" sz="quarter" idx="26"/>
          </p:nvPr>
        </p:nvSpPr>
        <p:spPr>
          <a:xfrm>
            <a:off x="10261600" y="3124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4" name="Rectangle 37"/>
          <p:cNvSpPr>
            <a:spLocks noGrp="1"/>
          </p:cNvSpPr>
          <p:nvPr>
            <p:ph type="body" sz="quarter" idx="28"/>
          </p:nvPr>
        </p:nvSpPr>
        <p:spPr>
          <a:xfrm>
            <a:off x="10261600" y="3581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6" name="Rectangle 37"/>
          <p:cNvSpPr>
            <a:spLocks noGrp="1"/>
          </p:cNvSpPr>
          <p:nvPr>
            <p:ph type="body" sz="quarter" idx="30"/>
          </p:nvPr>
        </p:nvSpPr>
        <p:spPr>
          <a:xfrm>
            <a:off x="10261600" y="40386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8" name="Rectangle 37"/>
          <p:cNvSpPr>
            <a:spLocks noGrp="1"/>
          </p:cNvSpPr>
          <p:nvPr>
            <p:ph type="body" sz="quarter" idx="32"/>
          </p:nvPr>
        </p:nvSpPr>
        <p:spPr>
          <a:xfrm>
            <a:off x="10261600" y="4495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7" name="Rectangle 37"/>
          <p:cNvSpPr>
            <a:spLocks noGrp="1"/>
          </p:cNvSpPr>
          <p:nvPr>
            <p:ph type="body" sz="quarter" idx="34"/>
          </p:nvPr>
        </p:nvSpPr>
        <p:spPr>
          <a:xfrm>
            <a:off x="10261600" y="4953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9" name="Rectangle 37"/>
          <p:cNvSpPr>
            <a:spLocks noGrp="1"/>
          </p:cNvSpPr>
          <p:nvPr>
            <p:ph type="body" sz="quarter" idx="36"/>
          </p:nvPr>
        </p:nvSpPr>
        <p:spPr>
          <a:xfrm>
            <a:off x="10261600" y="5410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0" name="Rectangle 37"/>
          <p:cNvSpPr>
            <a:spLocks noGrp="1"/>
          </p:cNvSpPr>
          <p:nvPr>
            <p:ph type="body" sz="quarter" idx="37"/>
          </p:nvPr>
        </p:nvSpPr>
        <p:spPr>
          <a:xfrm>
            <a:off x="414528" y="5867400"/>
            <a:ext cx="9847072" cy="228600"/>
          </a:xfrm>
          <a:solidFill>
            <a:schemeClr val="tx2">
              <a:tint val="40000"/>
            </a:schemeClr>
          </a:solidFill>
        </p:spPr>
        <p:txBody>
          <a:bodyPr anchor="ctr">
            <a:noAutofit/>
          </a:bodyPr>
          <a:lstStyle>
            <a:lvl1pPr>
              <a:buFontTx/>
              <a:buNone/>
              <a:defRPr sz="1100"/>
            </a:lvl1pPr>
            <a:extLst/>
          </a:lstStyle>
          <a:p>
            <a:pPr lvl="0"/>
            <a:r>
              <a:rPr lang="en-US"/>
              <a:t>Click to edit Master text styles</a:t>
            </a:r>
          </a:p>
        </p:txBody>
      </p:sp>
      <p:sp>
        <p:nvSpPr>
          <p:cNvPr id="31" name="Rectangle 37"/>
          <p:cNvSpPr>
            <a:spLocks noGrp="1"/>
          </p:cNvSpPr>
          <p:nvPr>
            <p:ph type="body" sz="quarter" idx="38"/>
          </p:nvPr>
        </p:nvSpPr>
        <p:spPr>
          <a:xfrm>
            <a:off x="10261600" y="5867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3488100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6996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406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15"/>
          </p:nvPr>
        </p:nvSpPr>
        <p:spPr>
          <a:xfrm>
            <a:off x="5994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8"/>
          <p:cNvSpPr>
            <a:spLocks noGrp="1"/>
          </p:cNvSpPr>
          <p:nvPr>
            <p:ph type="body" sz="quarter" idx="16"/>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756848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4343400"/>
            <a:ext cx="10769600" cy="1981200"/>
          </a:xfrm>
        </p:spPr>
        <p:txBody>
          <a:bodyPr numCol="3"/>
          <a:lstStyle>
            <a:lvl1pPr>
              <a:defRPr baseline="0"/>
            </a:lvl1pPr>
            <a:lvl2pPr marL="0" indent="0">
              <a:defRPr/>
            </a:lvl2pPr>
          </a:lstStyle>
          <a:p>
            <a:pPr lvl="0"/>
            <a:r>
              <a:rPr lang="en-US" dirty="0"/>
              <a:t>Click to edit Master text styles</a:t>
            </a:r>
          </a:p>
          <a:p>
            <a:pPr lvl="1"/>
            <a:r>
              <a:rPr lang="en-US" dirty="0"/>
              <a:t>Second level</a:t>
            </a:r>
          </a:p>
        </p:txBody>
      </p:sp>
      <p:sp>
        <p:nvSpPr>
          <p:cNvPr id="12" name="Picture Placeholder 11"/>
          <p:cNvSpPr>
            <a:spLocks noGrp="1"/>
          </p:cNvSpPr>
          <p:nvPr>
            <p:ph type="pic" sz="quarter" idx="14"/>
          </p:nvPr>
        </p:nvSpPr>
        <p:spPr>
          <a:xfrm>
            <a:off x="406400" y="838200"/>
            <a:ext cx="10769600" cy="3200400"/>
          </a:xfrm>
        </p:spPr>
        <p:txBody>
          <a:bodyPr/>
          <a:lstStyle/>
          <a:p>
            <a:endParaRPr lang="en-US" dirty="0"/>
          </a:p>
        </p:txBody>
      </p:sp>
      <p:sp>
        <p:nvSpPr>
          <p:cNvPr id="5" name="Rectangle 8"/>
          <p:cNvSpPr>
            <a:spLocks noGrp="1"/>
          </p:cNvSpPr>
          <p:nvPr>
            <p:ph type="body" sz="quarter" idx="15"/>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1747919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Chart">
    <p:spTree>
      <p:nvGrpSpPr>
        <p:cNvPr id="1" name=""/>
        <p:cNvGrpSpPr/>
        <p:nvPr/>
      </p:nvGrpSpPr>
      <p:grpSpPr>
        <a:xfrm>
          <a:off x="0" y="0"/>
          <a:ext cx="0" cy="0"/>
          <a:chOff x="0" y="0"/>
          <a:chExt cx="0" cy="0"/>
        </a:xfrm>
      </p:grpSpPr>
      <p:sp>
        <p:nvSpPr>
          <p:cNvPr id="5" name="Chart Placeholder 4"/>
          <p:cNvSpPr>
            <a:spLocks noGrp="1"/>
          </p:cNvSpPr>
          <p:nvPr>
            <p:ph type="chart" sz="quarter" idx="10"/>
          </p:nvPr>
        </p:nvSpPr>
        <p:spPr>
          <a:xfrm>
            <a:off x="914400" y="533400"/>
            <a:ext cx="10160000" cy="5715000"/>
          </a:xfrm>
        </p:spPr>
        <p:txBody>
          <a:bodyPr/>
          <a:lstStyle/>
          <a:p>
            <a:endParaRPr lang="en-US"/>
          </a:p>
        </p:txBody>
      </p:sp>
    </p:spTree>
    <p:extLst>
      <p:ext uri="{BB962C8B-B14F-4D97-AF65-F5344CB8AC3E}">
        <p14:creationId xmlns:p14="http://schemas.microsoft.com/office/powerpoint/2010/main" val="2127810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Tree>
    <p:extLst>
      <p:ext uri="{BB962C8B-B14F-4D97-AF65-F5344CB8AC3E}">
        <p14:creationId xmlns:p14="http://schemas.microsoft.com/office/powerpoint/2010/main" val="618800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1A6613"/>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044054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lumMod val="50000"/>
                  </a:schemeClr>
                </a:solidFill>
              </a:defRPr>
            </a:lvl1pPr>
            <a:extLst/>
          </a:lstStyle>
          <a:p>
            <a:r>
              <a:rPr lang="en-US" dirty="0"/>
              <a:t>Click to edit Master title style</a:t>
            </a:r>
          </a:p>
        </p:txBody>
      </p:sp>
    </p:spTree>
    <p:extLst>
      <p:ext uri="{BB962C8B-B14F-4D97-AF65-F5344CB8AC3E}">
        <p14:creationId xmlns:p14="http://schemas.microsoft.com/office/powerpoint/2010/main" val="413276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11247" b="31619"/>
          <a:stretch/>
        </p:blipFill>
        <p:spPr bwMode="auto">
          <a:xfrm>
            <a:off x="0" y="0"/>
            <a:ext cx="12192000" cy="464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463E38">
              <a:alpha val="65882"/>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E12809C4-E326-49E0-B94B-F7E41C55A878}"/>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562041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lumMod val="50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289099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Divider 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5"/>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Johnson-Center_Architecural_Detai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717" y="0"/>
            <a:ext cx="11834283" cy="6858000"/>
          </a:xfrm>
          <a:prstGeom prst="rect">
            <a:avLst/>
          </a:prstGeom>
          <a:solidFill>
            <a:schemeClr val="accent5"/>
          </a:solidFill>
          <a:ln w="25400" cap="rnd" cmpd="sng" algn="ctr">
            <a:noFill/>
            <a:prstDash val="solid"/>
          </a:ln>
          <a:effectLst/>
          <a:extLs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046739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10" descr="Bull Run_Architecural_Det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9448800" cy="693582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806809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chemeClr val="tx2"/>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2" name="Picture 1" descr="Founder's Hall_Architecural Details.png"/>
          <p:cNvPicPr>
            <a:picLocks noChangeAspect="1"/>
          </p:cNvPicPr>
          <p:nvPr userDrawn="1"/>
        </p:nvPicPr>
        <p:blipFill rotWithShape="1">
          <a:blip r:embed="rId2">
            <a:extLst>
              <a:ext uri="{28A0092B-C50C-407E-A947-70E740481C1C}">
                <a14:useLocalDpi xmlns:a14="http://schemas.microsoft.com/office/drawing/2010/main" val="0"/>
              </a:ext>
            </a:extLst>
          </a:blip>
          <a:srcRect r="39063"/>
          <a:stretch/>
        </p:blipFill>
        <p:spPr>
          <a:xfrm>
            <a:off x="4978400" y="0"/>
            <a:ext cx="7213600" cy="689041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7258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5512" b="37358"/>
          <a:stretch/>
        </p:blipFill>
        <p:spPr bwMode="auto">
          <a:xfrm>
            <a:off x="0" y="-7938"/>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10" name="Picture 9">
            <a:extLst>
              <a:ext uri="{FF2B5EF4-FFF2-40B4-BE49-F238E27FC236}">
                <a16:creationId xmlns:a16="http://schemas.microsoft.com/office/drawing/2014/main" id="{907868BA-A8EF-4602-B992-84D470E0FE34}"/>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6" cy="538254"/>
          </a:xfrm>
          <a:prstGeom prst="rect">
            <a:avLst/>
          </a:prstGeom>
        </p:spPr>
      </p:pic>
    </p:spTree>
    <p:extLst>
      <p:ext uri="{BB962C8B-B14F-4D97-AF65-F5344CB8AC3E}">
        <p14:creationId xmlns:p14="http://schemas.microsoft.com/office/powerpoint/2010/main" val="27828429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6315" b="16259"/>
          <a:stretch/>
        </p:blipFill>
        <p:spPr bwMode="auto">
          <a:xfrm>
            <a:off x="0" y="0"/>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BFD937DF-8F61-4975-906D-E6F414A095FB}"/>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21212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488" b="19597"/>
          <a:stretch/>
        </p:blipFill>
        <p:spPr bwMode="auto">
          <a:xfrm>
            <a:off x="0" y="-152400"/>
            <a:ext cx="121920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7517906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5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535" b="21369"/>
          <a:stretch/>
        </p:blipFill>
        <p:spPr bwMode="auto">
          <a:xfrm>
            <a:off x="0" y="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32146382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6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34" b="21434"/>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71416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7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502335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8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16" b="21416"/>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4285400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11785600" y="0"/>
            <a:ext cx="406400" cy="6858000"/>
          </a:xfrm>
          <a:prstGeom prst="rect">
            <a:avLst/>
          </a:prstGeom>
          <a:solidFill>
            <a:schemeClr val="tx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027" name="Rectangle 3"/>
          <p:cNvSpPr>
            <a:spLocks noGrp="1"/>
          </p:cNvSpPr>
          <p:nvPr>
            <p:ph type="body" idx="1"/>
          </p:nvPr>
        </p:nvSpPr>
        <p:spPr bwMode="auto">
          <a:xfrm>
            <a:off x="508000" y="381000"/>
            <a:ext cx="106680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p:nvSpPr>
        <p:spPr>
          <a:xfrm>
            <a:off x="0" y="0"/>
            <a:ext cx="101600" cy="6858000"/>
          </a:xfrm>
          <a:prstGeom prst="rect">
            <a:avLst/>
          </a:prstGeom>
          <a:solidFill>
            <a:schemeClr val="tx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3" name="Rectangle 34"/>
          <p:cNvSpPr txBox="1">
            <a:spLocks/>
          </p:cNvSpPr>
          <p:nvPr/>
        </p:nvSpPr>
        <p:spPr>
          <a:xfrm>
            <a:off x="6197600" y="6477000"/>
            <a:ext cx="4978400" cy="304800"/>
          </a:xfrm>
          <a:prstGeom prst="rect">
            <a:avLst/>
          </a:prstGeom>
        </p:spPr>
        <p:txBody>
          <a:bodyPr rIns="0"/>
          <a:lstStyle>
            <a:lvl1pPr marL="0" algn="l" rtl="0" latinLnBrk="0">
              <a:defRPr sz="900" kern="1200" cap="all" spc="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r" fontAlgn="auto">
              <a:spcBef>
                <a:spcPts val="0"/>
              </a:spcBef>
              <a:spcAft>
                <a:spcPts val="0"/>
              </a:spcAft>
              <a:defRPr/>
            </a:pPr>
            <a:r>
              <a:rPr lang="en-US" sz="900" kern="0" spc="150" dirty="0">
                <a:solidFill>
                  <a:srgbClr val="000000"/>
                </a:solidFill>
              </a:rPr>
              <a:t>GEORGE MASON UNIVERSITY</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4" r:id="rId3"/>
    <p:sldLayoutId id="2147483707" r:id="rId4"/>
    <p:sldLayoutId id="2147483708" r:id="rId5"/>
    <p:sldLayoutId id="2147483729" r:id="rId6"/>
    <p:sldLayoutId id="2147483730" r:id="rId7"/>
    <p:sldLayoutId id="2147483731" r:id="rId8"/>
    <p:sldLayoutId id="2147483732" r:id="rId9"/>
    <p:sldLayoutId id="2147483733" r:id="rId10"/>
    <p:sldLayoutId id="2147483734" r:id="rId11"/>
    <p:sldLayoutId id="2147483709" r:id="rId12"/>
    <p:sldLayoutId id="2147483710" r:id="rId13"/>
    <p:sldLayoutId id="2147483711" r:id="rId14"/>
    <p:sldLayoutId id="2147483714" r:id="rId15"/>
    <p:sldLayoutId id="2147483728" r:id="rId16"/>
    <p:sldLayoutId id="2147483712" r:id="rId17"/>
    <p:sldLayoutId id="2147483725" r:id="rId18"/>
    <p:sldLayoutId id="2147483726" r:id="rId19"/>
    <p:sldLayoutId id="2147483727" r:id="rId20"/>
    <p:sldLayoutId id="2147483713" r:id="rId21"/>
    <p:sldLayoutId id="2147483717" r:id="rId22"/>
    <p:sldLayoutId id="2147483724" r:id="rId23"/>
  </p:sldLayoutIdLst>
  <p:hf sldNum="0" hdr="0" ftr="0" dt="0"/>
  <p:txStyles>
    <p:title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p:titleStyle>
    <p:body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rainingindustry.com/articles/performance-management/building-trust-and-improving-communication-among-team-members/" TargetMode="External"/><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14800"/>
            <a:ext cx="11430000" cy="533400"/>
          </a:xfrm>
        </p:spPr>
        <p:txBody>
          <a:bodyPr/>
          <a:lstStyle/>
          <a:p>
            <a:r>
              <a:rPr lang="en-US" sz="2400" dirty="0"/>
              <a:t>Sprint 1 Status Update (Mid-sprint Submission 1)</a:t>
            </a:r>
          </a:p>
        </p:txBody>
      </p:sp>
      <p:sp>
        <p:nvSpPr>
          <p:cNvPr id="3" name="Subtitle 2"/>
          <p:cNvSpPr>
            <a:spLocks noGrp="1"/>
          </p:cNvSpPr>
          <p:nvPr>
            <p:ph type="subTitle" idx="1"/>
          </p:nvPr>
        </p:nvSpPr>
        <p:spPr>
          <a:xfrm>
            <a:off x="304800" y="4706112"/>
            <a:ext cx="9144000" cy="1828800"/>
          </a:xfrm>
        </p:spPr>
        <p:txBody>
          <a:bodyPr>
            <a:noAutofit/>
          </a:bodyPr>
          <a:lstStyle/>
          <a:p>
            <a:r>
              <a:rPr lang="en-US" sz="2400" dirty="0">
                <a:ea typeface="ＭＳ Ｐゴシック"/>
              </a:rPr>
              <a:t>Team Name:- Nexus Proposal</a:t>
            </a:r>
            <a:br>
              <a:rPr lang="en-US" dirty="0"/>
            </a:br>
            <a:endParaRPr lang="en-US" dirty="0"/>
          </a:p>
          <a:p>
            <a:r>
              <a:rPr lang="en-US" dirty="0">
                <a:ea typeface="ＭＳ Ｐゴシック"/>
              </a:rPr>
              <a:t>Calss Date:- 03/02/2025</a:t>
            </a:r>
            <a:endParaRPr lang="en-US" dirty="0"/>
          </a:p>
        </p:txBody>
      </p:sp>
    </p:spTree>
    <p:extLst>
      <p:ext uri="{BB962C8B-B14F-4D97-AF65-F5344CB8AC3E}">
        <p14:creationId xmlns:p14="http://schemas.microsoft.com/office/powerpoint/2010/main" val="404870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Weekly Partner Meeting</a:t>
            </a:r>
          </a:p>
        </p:txBody>
      </p:sp>
      <p:sp>
        <p:nvSpPr>
          <p:cNvPr id="3" name="Text Placeholder 2">
            <a:extLst>
              <a:ext uri="{FF2B5EF4-FFF2-40B4-BE49-F238E27FC236}">
                <a16:creationId xmlns:a16="http://schemas.microsoft.com/office/drawing/2014/main" id="{AE07E9A3-E917-9C6D-B070-C2895BA04DD8}"/>
              </a:ext>
            </a:extLst>
          </p:cNvPr>
          <p:cNvSpPr>
            <a:spLocks noGrp="1"/>
          </p:cNvSpPr>
          <p:nvPr>
            <p:ph type="body" sz="quarter" idx="14"/>
          </p:nvPr>
        </p:nvSpPr>
        <p:spPr>
          <a:xfrm>
            <a:off x="406400" y="1066800"/>
            <a:ext cx="5384800" cy="5029200"/>
          </a:xfrm>
        </p:spPr>
        <p:txBody>
          <a:bodyPr/>
          <a:lstStyle/>
          <a:p>
            <a:r>
              <a:rPr lang="en-US" dirty="0"/>
              <a:t>Partner name: </a:t>
            </a:r>
            <a:r>
              <a:rPr lang="en-US" b="1" dirty="0" err="1">
                <a:solidFill>
                  <a:schemeClr val="bg2">
                    <a:lumMod val="10000"/>
                  </a:schemeClr>
                </a:solidFill>
              </a:rPr>
              <a:t>Allwyn</a:t>
            </a:r>
            <a:r>
              <a:rPr lang="en-US" b="1" dirty="0">
                <a:solidFill>
                  <a:schemeClr val="bg2">
                    <a:lumMod val="10000"/>
                  </a:schemeClr>
                </a:solidFill>
              </a:rPr>
              <a:t> Corp.</a:t>
            </a:r>
          </a:p>
          <a:p>
            <a:pPr>
              <a:buFont typeface="+mj-lt"/>
              <a:buAutoNum type="arabicPeriod"/>
            </a:pPr>
            <a:r>
              <a:rPr lang="en-US" dirty="0"/>
              <a:t>Team Progress from Prior Week</a:t>
            </a:r>
          </a:p>
          <a:p>
            <a:pPr lvl="1" algn="just">
              <a:buFont typeface="+mj-lt"/>
              <a:buAutoNum type="arabicPeriod"/>
            </a:pPr>
            <a:r>
              <a:rPr lang="en-US" dirty="0"/>
              <a:t>Conducted </a:t>
            </a:r>
            <a:r>
              <a:rPr lang="en-US" b="1" dirty="0"/>
              <a:t>background research</a:t>
            </a:r>
            <a:r>
              <a:rPr lang="en-US" dirty="0"/>
              <a:t> on proposal automation and AI-based retrieval.</a:t>
            </a:r>
          </a:p>
          <a:p>
            <a:pPr lvl="1" algn="just">
              <a:buFont typeface="+mj-lt"/>
              <a:buAutoNum type="arabicPeriod"/>
            </a:pPr>
            <a:r>
              <a:rPr lang="en-US" dirty="0"/>
              <a:t>Performed </a:t>
            </a:r>
            <a:r>
              <a:rPr lang="en-US" b="1" dirty="0"/>
              <a:t>technical research</a:t>
            </a:r>
            <a:r>
              <a:rPr lang="en-US" dirty="0"/>
              <a:t> to evaluate new approaches to enhancing the solution.</a:t>
            </a:r>
          </a:p>
          <a:p>
            <a:pPr marL="457200" lvl="1" indent="0"/>
            <a:endParaRPr lang="en-US" dirty="0"/>
          </a:p>
          <a:p>
            <a:pPr>
              <a:buFont typeface="+mj-lt"/>
              <a:buAutoNum type="arabicPeriod"/>
            </a:pPr>
            <a:r>
              <a:rPr lang="en-US" dirty="0"/>
              <a:t>Team Tasks for Current Week</a:t>
            </a:r>
          </a:p>
          <a:p>
            <a:pPr lvl="1" algn="just">
              <a:buFont typeface="+mj-lt"/>
              <a:buAutoNum type="arabicPeriod"/>
            </a:pPr>
            <a:r>
              <a:rPr lang="en-US" dirty="0"/>
              <a:t>Continue </a:t>
            </a:r>
            <a:r>
              <a:rPr lang="en-US" b="1" dirty="0"/>
              <a:t>research on AWS-based solutions</a:t>
            </a:r>
            <a:r>
              <a:rPr lang="en-US" dirty="0"/>
              <a:t> and explore </a:t>
            </a:r>
            <a:r>
              <a:rPr lang="en-US" b="1" dirty="0"/>
              <a:t>local development options</a:t>
            </a:r>
            <a:r>
              <a:rPr lang="en-US" dirty="0"/>
              <a:t> (pending partner approval).</a:t>
            </a:r>
          </a:p>
          <a:p>
            <a:pPr lvl="1" algn="just">
              <a:buFont typeface="+mj-lt"/>
              <a:buAutoNum type="arabicPeriod"/>
            </a:pPr>
            <a:r>
              <a:rPr lang="en-US" dirty="0"/>
              <a:t>Begin </a:t>
            </a:r>
            <a:r>
              <a:rPr lang="en-US" b="1" dirty="0"/>
              <a:t>data exploration</a:t>
            </a:r>
            <a:r>
              <a:rPr lang="en-US" dirty="0"/>
              <a:t> once access is granted by the partner.</a:t>
            </a:r>
          </a:p>
          <a:p>
            <a:pPr marL="457200" lvl="1" indent="0"/>
            <a:endParaRPr lang="en-US" dirty="0"/>
          </a:p>
          <a:p>
            <a:pPr>
              <a:buFont typeface="+mj-lt"/>
              <a:buAutoNum type="arabicPeriod"/>
            </a:pPr>
            <a:r>
              <a:rPr lang="en-US" dirty="0"/>
              <a:t>Other Items Discussed</a:t>
            </a:r>
          </a:p>
          <a:p>
            <a:pPr lvl="1" algn="just">
              <a:buFont typeface="+mj-lt"/>
              <a:buAutoNum type="arabicPeriod"/>
            </a:pPr>
            <a:r>
              <a:rPr lang="en-US" dirty="0"/>
              <a:t>Explored </a:t>
            </a:r>
            <a:r>
              <a:rPr lang="en-US" b="1" dirty="0"/>
              <a:t>new methodologies for developing the RAG model</a:t>
            </a:r>
            <a:r>
              <a:rPr lang="en-US" dirty="0"/>
              <a:t>, including </a:t>
            </a:r>
            <a:r>
              <a:rPr lang="en-US" b="1" dirty="0"/>
              <a:t>local development alternatives</a:t>
            </a:r>
            <a:r>
              <a:rPr lang="en-US" dirty="0"/>
              <a:t>.</a:t>
            </a:r>
          </a:p>
          <a:p>
            <a:pPr lvl="1" algn="just">
              <a:buFont typeface="+mj-lt"/>
              <a:buAutoNum type="arabicPeriod"/>
            </a:pPr>
            <a:r>
              <a:rPr lang="en-US" dirty="0"/>
              <a:t>Discussed the </a:t>
            </a:r>
            <a:r>
              <a:rPr lang="en-US" b="1" dirty="0"/>
              <a:t>potential use of Graph-Based RAG</a:t>
            </a:r>
            <a:r>
              <a:rPr lang="en-US" dirty="0"/>
              <a:t> for improved retrieval and knowledge structuring.</a:t>
            </a:r>
          </a:p>
          <a:p>
            <a:endParaRPr lang="en-US" dirty="0"/>
          </a:p>
          <a:p>
            <a:endParaRPr lang="en-US" dirty="0"/>
          </a:p>
        </p:txBody>
      </p:sp>
      <p:pic>
        <p:nvPicPr>
          <p:cNvPr id="9" name="Picture 8">
            <a:extLst>
              <a:ext uri="{FF2B5EF4-FFF2-40B4-BE49-F238E27FC236}">
                <a16:creationId xmlns:a16="http://schemas.microsoft.com/office/drawing/2014/main" id="{28A3CF7A-BBAC-6868-F9EA-AD48C0C629DC}"/>
              </a:ext>
            </a:extLst>
          </p:cNvPr>
          <p:cNvPicPr>
            <a:picLocks noChangeAspect="1"/>
          </p:cNvPicPr>
          <p:nvPr/>
        </p:nvPicPr>
        <p:blipFill>
          <a:blip r:embed="rId2"/>
          <a:stretch>
            <a:fillRect/>
          </a:stretch>
        </p:blipFill>
        <p:spPr>
          <a:xfrm>
            <a:off x="6101597" y="1524000"/>
            <a:ext cx="5684003" cy="4114800"/>
          </a:xfrm>
          <a:prstGeom prst="rect">
            <a:avLst/>
          </a:prstGeom>
        </p:spPr>
      </p:pic>
      <p:sp>
        <p:nvSpPr>
          <p:cNvPr id="12" name="TextBox 11">
            <a:extLst>
              <a:ext uri="{FF2B5EF4-FFF2-40B4-BE49-F238E27FC236}">
                <a16:creationId xmlns:a16="http://schemas.microsoft.com/office/drawing/2014/main" id="{FB929EBA-3BC6-4C3A-B150-09C981795D29}"/>
              </a:ext>
            </a:extLst>
          </p:cNvPr>
          <p:cNvSpPr txBox="1"/>
          <p:nvPr/>
        </p:nvSpPr>
        <p:spPr>
          <a:xfrm>
            <a:off x="6019800" y="5638800"/>
            <a:ext cx="2438400" cy="261610"/>
          </a:xfrm>
          <a:prstGeom prst="rect">
            <a:avLst/>
          </a:prstGeom>
          <a:noFill/>
        </p:spPr>
        <p:txBody>
          <a:bodyPr wrap="square" rtlCol="0">
            <a:spAutoFit/>
          </a:bodyPr>
          <a:lstStyle/>
          <a:p>
            <a:r>
              <a:rPr lang="en-US" sz="1100" b="1" dirty="0">
                <a:solidFill>
                  <a:schemeClr val="bg2">
                    <a:lumMod val="10000"/>
                  </a:schemeClr>
                </a:solidFill>
              </a:rPr>
              <a:t>Source: </a:t>
            </a:r>
            <a:r>
              <a:rPr lang="en-US" sz="1100" dirty="0">
                <a:solidFill>
                  <a:schemeClr val="bg2">
                    <a:lumMod val="10000"/>
                  </a:schemeClr>
                </a:solidFill>
                <a:hlinkClick r:id="rId3"/>
              </a:rPr>
              <a:t>Webpage</a:t>
            </a:r>
            <a:endParaRPr lang="en-US" sz="1600" dirty="0">
              <a:solidFill>
                <a:schemeClr val="bg2">
                  <a:lumMod val="10000"/>
                </a:schemeClr>
              </a:solidFill>
            </a:endParaRPr>
          </a:p>
        </p:txBody>
      </p:sp>
    </p:spTree>
    <p:extLst>
      <p:ext uri="{BB962C8B-B14F-4D97-AF65-F5344CB8AC3E}">
        <p14:creationId xmlns:p14="http://schemas.microsoft.com/office/powerpoint/2010/main" val="85975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F32130-3788-4233-9FBE-B6225D54E662}"/>
              </a:ext>
            </a:extLst>
          </p:cNvPr>
          <p:cNvSpPr>
            <a:spLocks noGrp="1"/>
          </p:cNvSpPr>
          <p:nvPr>
            <p:ph type="body" sz="quarter" idx="13"/>
          </p:nvPr>
        </p:nvSpPr>
        <p:spPr>
          <a:xfrm>
            <a:off x="406400" y="381000"/>
            <a:ext cx="10769600" cy="228600"/>
          </a:xfrm>
        </p:spPr>
        <p:txBody>
          <a:bodyPr/>
          <a:lstStyle/>
          <a:p>
            <a:r>
              <a:rPr lang="en-US" dirty="0"/>
              <a:t>team Members</a:t>
            </a:r>
          </a:p>
          <a:p>
            <a:endParaRPr lang="en-US" dirty="0"/>
          </a:p>
        </p:txBody>
      </p:sp>
      <p:graphicFrame>
        <p:nvGraphicFramePr>
          <p:cNvPr id="4" name="Diagram 3">
            <a:extLst>
              <a:ext uri="{FF2B5EF4-FFF2-40B4-BE49-F238E27FC236}">
                <a16:creationId xmlns:a16="http://schemas.microsoft.com/office/drawing/2014/main" id="{144A252E-DAE9-41FE-8421-DB22E3BAF0E9}"/>
              </a:ext>
            </a:extLst>
          </p:cNvPr>
          <p:cNvGraphicFramePr/>
          <p:nvPr>
            <p:extLst>
              <p:ext uri="{D42A27DB-BD31-4B8C-83A1-F6EECF244321}">
                <p14:modId xmlns:p14="http://schemas.microsoft.com/office/powerpoint/2010/main" val="3060336014"/>
              </p:ext>
            </p:extLst>
          </p:nvPr>
        </p:nvGraphicFramePr>
        <p:xfrm>
          <a:off x="1828800" y="990600"/>
          <a:ext cx="80772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67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91E85-74B7-4D41-B44F-2F4DA3E9CF4B}"/>
              </a:ext>
            </a:extLst>
          </p:cNvPr>
          <p:cNvSpPr>
            <a:spLocks noGrp="1"/>
          </p:cNvSpPr>
          <p:nvPr>
            <p:ph type="body" sz="quarter" idx="13"/>
          </p:nvPr>
        </p:nvSpPr>
        <p:spPr>
          <a:xfrm>
            <a:off x="406400" y="381000"/>
            <a:ext cx="10769600" cy="228600"/>
          </a:xfrm>
        </p:spPr>
        <p:txBody>
          <a:bodyPr/>
          <a:lstStyle/>
          <a:p>
            <a:r>
              <a:rPr lang="en-US" dirty="0"/>
              <a:t>YouTrack</a:t>
            </a:r>
          </a:p>
        </p:txBody>
      </p:sp>
      <p:sp>
        <p:nvSpPr>
          <p:cNvPr id="7" name="TextBox 6">
            <a:extLst>
              <a:ext uri="{FF2B5EF4-FFF2-40B4-BE49-F238E27FC236}">
                <a16:creationId xmlns:a16="http://schemas.microsoft.com/office/drawing/2014/main" id="{3AEFFD7E-49F9-A7DB-29BD-A0855DB6DE74}"/>
              </a:ext>
            </a:extLst>
          </p:cNvPr>
          <p:cNvSpPr txBox="1"/>
          <p:nvPr/>
        </p:nvSpPr>
        <p:spPr>
          <a:xfrm>
            <a:off x="286073" y="962687"/>
            <a:ext cx="10316841" cy="369332"/>
          </a:xfrm>
          <a:prstGeom prst="rect">
            <a:avLst/>
          </a:prstGeom>
          <a:noFill/>
          <a:ln>
            <a:solidFill>
              <a:schemeClr val="bg1"/>
            </a:solidFill>
          </a:ln>
        </p:spPr>
        <p:txBody>
          <a:bodyPr wrap="square" rtlCol="0">
            <a:spAutoFit/>
          </a:bodyPr>
          <a:lstStyle/>
          <a:p>
            <a:r>
              <a:rPr lang="en-US" dirty="0">
                <a:solidFill>
                  <a:schemeClr val="bg2">
                    <a:lumMod val="10000"/>
                  </a:schemeClr>
                </a:solidFill>
              </a:rPr>
              <a:t>Here is a quick summary of all the User Stories we have made and the tasks status</a:t>
            </a:r>
          </a:p>
        </p:txBody>
      </p:sp>
      <p:pic>
        <p:nvPicPr>
          <p:cNvPr id="3" name="Picture 2" descr="A screenshot of a black and white text&#10;&#10;AI-generated content may be incorrect.">
            <a:extLst>
              <a:ext uri="{FF2B5EF4-FFF2-40B4-BE49-F238E27FC236}">
                <a16:creationId xmlns:a16="http://schemas.microsoft.com/office/drawing/2014/main" id="{09BD27A3-3301-87F6-F07A-1343CE6BBB20}"/>
              </a:ext>
            </a:extLst>
          </p:cNvPr>
          <p:cNvPicPr>
            <a:picLocks noChangeAspect="1"/>
          </p:cNvPicPr>
          <p:nvPr/>
        </p:nvPicPr>
        <p:blipFill>
          <a:blip r:embed="rId2"/>
          <a:stretch>
            <a:fillRect/>
          </a:stretch>
        </p:blipFill>
        <p:spPr>
          <a:xfrm>
            <a:off x="293065" y="1601369"/>
            <a:ext cx="3531355" cy="1436550"/>
          </a:xfrm>
          <a:prstGeom prst="rect">
            <a:avLst/>
          </a:prstGeom>
        </p:spPr>
      </p:pic>
      <p:pic>
        <p:nvPicPr>
          <p:cNvPr id="4" name="Picture 3" descr="A screenshot of a phone&#10;&#10;AI-generated content may be incorrect.">
            <a:extLst>
              <a:ext uri="{FF2B5EF4-FFF2-40B4-BE49-F238E27FC236}">
                <a16:creationId xmlns:a16="http://schemas.microsoft.com/office/drawing/2014/main" id="{B1D73BF6-C966-7F41-B82B-8A87C2571B57}"/>
              </a:ext>
            </a:extLst>
          </p:cNvPr>
          <p:cNvPicPr>
            <a:picLocks noChangeAspect="1"/>
          </p:cNvPicPr>
          <p:nvPr/>
        </p:nvPicPr>
        <p:blipFill>
          <a:blip r:embed="rId3"/>
          <a:stretch>
            <a:fillRect/>
          </a:stretch>
        </p:blipFill>
        <p:spPr>
          <a:xfrm>
            <a:off x="290477" y="3323207"/>
            <a:ext cx="3530589" cy="1430786"/>
          </a:xfrm>
          <a:prstGeom prst="rect">
            <a:avLst/>
          </a:prstGeom>
        </p:spPr>
      </p:pic>
      <p:pic>
        <p:nvPicPr>
          <p:cNvPr id="5" name="Picture 4" descr="A screenshot of a black screen&#10;&#10;AI-generated content may be incorrect.">
            <a:extLst>
              <a:ext uri="{FF2B5EF4-FFF2-40B4-BE49-F238E27FC236}">
                <a16:creationId xmlns:a16="http://schemas.microsoft.com/office/drawing/2014/main" id="{AC333666-F2FB-09AD-A690-A2AB07FBDF1A}"/>
              </a:ext>
            </a:extLst>
          </p:cNvPr>
          <p:cNvPicPr>
            <a:picLocks noChangeAspect="1"/>
          </p:cNvPicPr>
          <p:nvPr/>
        </p:nvPicPr>
        <p:blipFill>
          <a:blip r:embed="rId4"/>
          <a:stretch>
            <a:fillRect/>
          </a:stretch>
        </p:blipFill>
        <p:spPr>
          <a:xfrm>
            <a:off x="4051300" y="1596786"/>
            <a:ext cx="3516223" cy="1429421"/>
          </a:xfrm>
          <a:prstGeom prst="rect">
            <a:avLst/>
          </a:prstGeom>
        </p:spPr>
      </p:pic>
      <p:pic>
        <p:nvPicPr>
          <p:cNvPr id="6" name="Picture 5" descr="A screenshot of a black and white screen&#10;&#10;AI-generated content may be incorrect.">
            <a:extLst>
              <a:ext uri="{FF2B5EF4-FFF2-40B4-BE49-F238E27FC236}">
                <a16:creationId xmlns:a16="http://schemas.microsoft.com/office/drawing/2014/main" id="{CB1C6B80-4FCF-BB3D-27B9-ACB335C9CC2F}"/>
              </a:ext>
            </a:extLst>
          </p:cNvPr>
          <p:cNvPicPr>
            <a:picLocks noChangeAspect="1"/>
          </p:cNvPicPr>
          <p:nvPr/>
        </p:nvPicPr>
        <p:blipFill>
          <a:blip r:embed="rId5"/>
          <a:stretch>
            <a:fillRect/>
          </a:stretch>
        </p:blipFill>
        <p:spPr>
          <a:xfrm>
            <a:off x="4046262" y="3318174"/>
            <a:ext cx="3513647" cy="1438360"/>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462B473E-CE59-292B-ED0B-903B0E2D1B9F}"/>
              </a:ext>
            </a:extLst>
          </p:cNvPr>
          <p:cNvPicPr>
            <a:picLocks noChangeAspect="1"/>
          </p:cNvPicPr>
          <p:nvPr/>
        </p:nvPicPr>
        <p:blipFill>
          <a:blip r:embed="rId6"/>
          <a:stretch>
            <a:fillRect/>
          </a:stretch>
        </p:blipFill>
        <p:spPr>
          <a:xfrm>
            <a:off x="7765571" y="1604412"/>
            <a:ext cx="3531128" cy="1432764"/>
          </a:xfrm>
          <a:prstGeom prst="rect">
            <a:avLst/>
          </a:prstGeom>
        </p:spPr>
      </p:pic>
      <p:pic>
        <p:nvPicPr>
          <p:cNvPr id="10" name="Picture 9" descr="A screenshot of a black screen&#10;&#10;AI-generated content may be incorrect.">
            <a:extLst>
              <a:ext uri="{FF2B5EF4-FFF2-40B4-BE49-F238E27FC236}">
                <a16:creationId xmlns:a16="http://schemas.microsoft.com/office/drawing/2014/main" id="{3BC1691C-D130-15A0-BB3C-DE9E064DAAB0}"/>
              </a:ext>
            </a:extLst>
          </p:cNvPr>
          <p:cNvPicPr>
            <a:picLocks noChangeAspect="1"/>
          </p:cNvPicPr>
          <p:nvPr/>
        </p:nvPicPr>
        <p:blipFill>
          <a:blip r:embed="rId7"/>
          <a:stretch>
            <a:fillRect/>
          </a:stretch>
        </p:blipFill>
        <p:spPr>
          <a:xfrm>
            <a:off x="7765391" y="3317001"/>
            <a:ext cx="3509058" cy="1426138"/>
          </a:xfrm>
          <a:prstGeom prst="rect">
            <a:avLst/>
          </a:prstGeom>
        </p:spPr>
      </p:pic>
    </p:spTree>
    <p:extLst>
      <p:ext uri="{BB962C8B-B14F-4D97-AF65-F5344CB8AC3E}">
        <p14:creationId xmlns:p14="http://schemas.microsoft.com/office/powerpoint/2010/main" val="4072434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2C42BB-A307-4C54-9DE5-FA4F7C75A30A}"/>
              </a:ext>
            </a:extLst>
          </p:cNvPr>
          <p:cNvSpPr>
            <a:spLocks noGrp="1"/>
          </p:cNvSpPr>
          <p:nvPr>
            <p:ph type="body" sz="quarter" idx="14"/>
          </p:nvPr>
        </p:nvSpPr>
        <p:spPr/>
        <p:txBody>
          <a:bodyPr/>
          <a:lstStyle/>
          <a:p>
            <a:r>
              <a:rPr lang="en-US" b="1" dirty="0">
                <a:solidFill>
                  <a:srgbClr val="0070C0"/>
                </a:solidFill>
              </a:rPr>
              <a:t>Problem Context:</a:t>
            </a:r>
          </a:p>
          <a:p>
            <a:pPr>
              <a:buFont typeface="Arial" panose="020B0604020202020204" pitchFamily="34" charset="0"/>
              <a:buChar char="•"/>
            </a:pPr>
            <a:r>
              <a:rPr lang="en-US" b="1" dirty="0">
                <a:solidFill>
                  <a:srgbClr val="0070C0"/>
                </a:solidFill>
              </a:rPr>
              <a:t>Domain of problem: </a:t>
            </a:r>
            <a:r>
              <a:rPr lang="en-US" dirty="0"/>
              <a:t>The problem falls within the domain of </a:t>
            </a:r>
            <a:r>
              <a:rPr lang="en-US" b="1" dirty="0"/>
              <a:t>corporate proposal writing</a:t>
            </a:r>
            <a:r>
              <a:rPr lang="en-US" dirty="0"/>
              <a:t>, specifically in industries such as </a:t>
            </a:r>
            <a:r>
              <a:rPr lang="en-US" b="1" dirty="0"/>
              <a:t>government contracting, consulting, finance, and enterprise business development</a:t>
            </a:r>
            <a:r>
              <a:rPr lang="en-US" dirty="0"/>
              <a:t>. These sectors require frequent proposal submissions to secure contracts, grants, or client agreements.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solidFill>
                  <a:srgbClr val="0070C0"/>
                </a:solidFill>
              </a:rPr>
              <a:t>Importance of problem:  </a:t>
            </a:r>
            <a:r>
              <a:rPr lang="en-US" dirty="0"/>
              <a:t>Inefficient proposal management leads to </a:t>
            </a:r>
            <a:r>
              <a:rPr lang="en-US" b="1" dirty="0"/>
              <a:t>delays, inconsistencies, and increased workload for proposal writers</a:t>
            </a:r>
            <a:r>
              <a:rPr lang="en-US" dirty="0"/>
              <a:t>, reducing the organization's ability to respond to opportunities swiftly. </a:t>
            </a:r>
            <a:r>
              <a:rPr lang="en-US" b="1" dirty="0"/>
              <a:t>Manually searching for past performance data, case studies, and compliance information</a:t>
            </a:r>
            <a:r>
              <a:rPr lang="en-US" dirty="0"/>
              <a:t> consumes valuable time and increases the risk of missing critical details, ultimately </a:t>
            </a:r>
            <a:r>
              <a:rPr lang="en-US" b="1" dirty="0"/>
              <a:t>impacting business growth and competitive positioning</a:t>
            </a:r>
            <a:r>
              <a:rPr lang="en-US" dirty="0"/>
              <a:t>.</a:t>
            </a:r>
          </a:p>
          <a:p>
            <a:pPr>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3C03DE14-BD21-459E-911A-F0A4F0ACA948}"/>
              </a:ext>
            </a:extLst>
          </p:cNvPr>
          <p:cNvSpPr>
            <a:spLocks noGrp="1"/>
          </p:cNvSpPr>
          <p:nvPr>
            <p:ph type="body" sz="quarter" idx="15"/>
          </p:nvPr>
        </p:nvSpPr>
        <p:spPr/>
        <p:txBody>
          <a:bodyPr/>
          <a:lstStyle/>
          <a:p>
            <a:r>
              <a:rPr lang="en-US" b="1" dirty="0">
                <a:solidFill>
                  <a:srgbClr val="00B050"/>
                </a:solidFill>
              </a:rPr>
              <a:t>Problem Statement: </a:t>
            </a:r>
            <a:r>
              <a:rPr lang="en-US" dirty="0"/>
              <a:t>Proposal writers </a:t>
            </a:r>
            <a:r>
              <a:rPr lang="en-US" b="1" dirty="0"/>
              <a:t>struggle to retrieve past performance data, case studies, and compliance details efficiently</a:t>
            </a:r>
            <a:r>
              <a:rPr lang="en-US" dirty="0"/>
              <a:t>, leading to </a:t>
            </a:r>
            <a:r>
              <a:rPr lang="en-US" b="1" dirty="0"/>
              <a:t>delays and inconsistencies</a:t>
            </a:r>
            <a:r>
              <a:rPr lang="en-US" dirty="0"/>
              <a:t>. </a:t>
            </a:r>
            <a:r>
              <a:rPr lang="en-US" b="1" dirty="0"/>
              <a:t>Manual searches waste time</a:t>
            </a:r>
            <a:r>
              <a:rPr lang="en-US" dirty="0"/>
              <a:t>, increasing workload and the risk of missing critical information. An </a:t>
            </a:r>
            <a:r>
              <a:rPr lang="en-US" b="1" dirty="0"/>
              <a:t>AI-powered retrieval assistant</a:t>
            </a:r>
            <a:r>
              <a:rPr lang="en-US" dirty="0"/>
              <a:t> is needed to </a:t>
            </a:r>
            <a:r>
              <a:rPr lang="en-US" b="1" dirty="0"/>
              <a:t>streamline access to relevant data</a:t>
            </a:r>
            <a:r>
              <a:rPr lang="en-US" dirty="0"/>
              <a:t>, improving </a:t>
            </a:r>
            <a:r>
              <a:rPr lang="en-US" b="1" dirty="0"/>
              <a:t>efficiency, consistency, and proposal quality</a:t>
            </a:r>
            <a:r>
              <a:rPr lang="en-US" dirty="0"/>
              <a:t>.</a:t>
            </a:r>
          </a:p>
        </p:txBody>
      </p:sp>
      <p:sp>
        <p:nvSpPr>
          <p:cNvPr id="4" name="Text Placeholder 3">
            <a:extLst>
              <a:ext uri="{FF2B5EF4-FFF2-40B4-BE49-F238E27FC236}">
                <a16:creationId xmlns:a16="http://schemas.microsoft.com/office/drawing/2014/main" id="{3954537F-92F0-4874-B3FA-4493EC272D64}"/>
              </a:ext>
            </a:extLst>
          </p:cNvPr>
          <p:cNvSpPr>
            <a:spLocks noGrp="1"/>
          </p:cNvSpPr>
          <p:nvPr>
            <p:ph type="body" sz="quarter" idx="16"/>
          </p:nvPr>
        </p:nvSpPr>
        <p:spPr/>
        <p:txBody>
          <a:bodyPr/>
          <a:lstStyle/>
          <a:p>
            <a:r>
              <a:rPr lang="en-US" dirty="0"/>
              <a:t>problem statement</a:t>
            </a:r>
          </a:p>
        </p:txBody>
      </p:sp>
      <p:pic>
        <p:nvPicPr>
          <p:cNvPr id="7" name="Picture 6">
            <a:extLst>
              <a:ext uri="{FF2B5EF4-FFF2-40B4-BE49-F238E27FC236}">
                <a16:creationId xmlns:a16="http://schemas.microsoft.com/office/drawing/2014/main" id="{0468B542-74B9-4CCD-02B1-E0E098D4CB26}"/>
              </a:ext>
            </a:extLst>
          </p:cNvPr>
          <p:cNvPicPr>
            <a:picLocks noChangeAspect="1"/>
          </p:cNvPicPr>
          <p:nvPr/>
        </p:nvPicPr>
        <p:blipFill>
          <a:blip r:embed="rId2"/>
          <a:srcRect t="11111" b="7778"/>
          <a:stretch/>
        </p:blipFill>
        <p:spPr>
          <a:xfrm>
            <a:off x="6096000" y="2743200"/>
            <a:ext cx="5079999" cy="3657104"/>
          </a:xfrm>
          <a:prstGeom prst="rect">
            <a:avLst/>
          </a:prstGeom>
        </p:spPr>
      </p:pic>
    </p:spTree>
    <p:extLst>
      <p:ext uri="{BB962C8B-B14F-4D97-AF65-F5344CB8AC3E}">
        <p14:creationId xmlns:p14="http://schemas.microsoft.com/office/powerpoint/2010/main" val="1580821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p:txBody>
          <a:bodyPr/>
          <a:lstStyle/>
          <a:p>
            <a:r>
              <a:rPr lang="en-US" dirty="0"/>
              <a:t>Datasets</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p:txBody>
          <a:bodyPr/>
          <a:lstStyle/>
          <a:p>
            <a:r>
              <a:rPr lang="en-US" dirty="0"/>
              <a:t>Proposed Datasets for Project [for each dataset]</a:t>
            </a:r>
          </a:p>
          <a:p>
            <a:pPr>
              <a:buFont typeface="Arial" panose="020B0604020202020204" pitchFamily="34" charset="0"/>
              <a:buChar char="•"/>
            </a:pPr>
            <a:r>
              <a:rPr lang="en-US" dirty="0"/>
              <a:t>Dataset Name: </a:t>
            </a:r>
            <a:r>
              <a:rPr lang="en-US" b="1" dirty="0" err="1">
                <a:solidFill>
                  <a:schemeClr val="bg2">
                    <a:lumMod val="10000"/>
                  </a:schemeClr>
                </a:solidFill>
              </a:rPr>
              <a:t>Allwyn</a:t>
            </a:r>
            <a:r>
              <a:rPr lang="en-US" b="1" dirty="0">
                <a:solidFill>
                  <a:schemeClr val="bg2">
                    <a:lumMod val="10000"/>
                  </a:schemeClr>
                </a:solidFill>
              </a:rPr>
              <a:t> Case Study &amp; Proposal Archive</a:t>
            </a:r>
          </a:p>
          <a:p>
            <a:pPr lvl="1">
              <a:buFont typeface="Arial" panose="020B0604020202020204" pitchFamily="34" charset="0"/>
              <a:buChar char="•"/>
            </a:pPr>
            <a:r>
              <a:rPr lang="en-US" dirty="0"/>
              <a:t>Dataset Owner: </a:t>
            </a:r>
            <a:r>
              <a:rPr lang="en-US" b="1" dirty="0" err="1"/>
              <a:t>Allwyn</a:t>
            </a:r>
            <a:r>
              <a:rPr lang="en-US" b="1" dirty="0"/>
              <a:t> Corp.</a:t>
            </a:r>
          </a:p>
          <a:p>
            <a:pPr lvl="1">
              <a:buFont typeface="Arial" panose="020B0604020202020204" pitchFamily="34" charset="0"/>
              <a:buChar char="•"/>
            </a:pPr>
            <a:r>
              <a:rPr lang="en-US" dirty="0"/>
              <a:t>Dataset Type: </a:t>
            </a:r>
            <a:r>
              <a:rPr lang="en-US" b="1" dirty="0"/>
              <a:t>proprietary(Document Based)</a:t>
            </a:r>
          </a:p>
          <a:p>
            <a:pPr lvl="1">
              <a:buFont typeface="Arial" panose="020B0604020202020204" pitchFamily="34" charset="0"/>
              <a:buChar char="•"/>
            </a:pPr>
            <a:r>
              <a:rPr lang="en-US" dirty="0"/>
              <a:t>Dataset Size: </a:t>
            </a:r>
            <a:r>
              <a:rPr lang="en-US" b="1" dirty="0"/>
              <a:t>5GB approx.</a:t>
            </a:r>
          </a:p>
        </p:txBody>
      </p:sp>
      <p:pic>
        <p:nvPicPr>
          <p:cNvPr id="8" name="Picture 7">
            <a:extLst>
              <a:ext uri="{FF2B5EF4-FFF2-40B4-BE49-F238E27FC236}">
                <a16:creationId xmlns:a16="http://schemas.microsoft.com/office/drawing/2014/main" id="{FA08DAE1-7422-5926-46B9-6785451A3F4A}"/>
              </a:ext>
            </a:extLst>
          </p:cNvPr>
          <p:cNvPicPr>
            <a:picLocks noChangeAspect="1"/>
          </p:cNvPicPr>
          <p:nvPr/>
        </p:nvPicPr>
        <p:blipFill>
          <a:blip r:embed="rId2"/>
          <a:stretch>
            <a:fillRect/>
          </a:stretch>
        </p:blipFill>
        <p:spPr>
          <a:xfrm>
            <a:off x="1909763" y="2463358"/>
            <a:ext cx="7762874" cy="4013642"/>
          </a:xfrm>
          <a:prstGeom prst="rect">
            <a:avLst/>
          </a:prstGeom>
        </p:spPr>
      </p:pic>
      <p:sp>
        <p:nvSpPr>
          <p:cNvPr id="9" name="TextBox 8">
            <a:extLst>
              <a:ext uri="{FF2B5EF4-FFF2-40B4-BE49-F238E27FC236}">
                <a16:creationId xmlns:a16="http://schemas.microsoft.com/office/drawing/2014/main" id="{223037DF-BE39-99F7-A5B3-E7BDDA226759}"/>
              </a:ext>
            </a:extLst>
          </p:cNvPr>
          <p:cNvSpPr txBox="1"/>
          <p:nvPr/>
        </p:nvSpPr>
        <p:spPr>
          <a:xfrm>
            <a:off x="1828800" y="6422395"/>
            <a:ext cx="2438400" cy="261610"/>
          </a:xfrm>
          <a:prstGeom prst="rect">
            <a:avLst/>
          </a:prstGeom>
          <a:noFill/>
        </p:spPr>
        <p:txBody>
          <a:bodyPr wrap="square" rtlCol="0">
            <a:spAutoFit/>
          </a:bodyPr>
          <a:lstStyle/>
          <a:p>
            <a:r>
              <a:rPr lang="en-US" sz="1100" b="1" dirty="0">
                <a:solidFill>
                  <a:schemeClr val="bg2">
                    <a:lumMod val="10000"/>
                  </a:schemeClr>
                </a:solidFill>
              </a:rPr>
              <a:t>Source:</a:t>
            </a:r>
            <a:r>
              <a:rPr lang="en-US" sz="1100" dirty="0">
                <a:solidFill>
                  <a:schemeClr val="bg2">
                    <a:lumMod val="10000"/>
                  </a:schemeClr>
                </a:solidFill>
              </a:rPr>
              <a:t> AI Generated</a:t>
            </a:r>
            <a:endParaRPr lang="en-US" sz="1400" dirty="0">
              <a:solidFill>
                <a:schemeClr val="bg2">
                  <a:lumMod val="10000"/>
                </a:schemeClr>
              </a:solidFill>
            </a:endParaRPr>
          </a:p>
        </p:txBody>
      </p:sp>
    </p:spTree>
    <p:extLst>
      <p:ext uri="{BB962C8B-B14F-4D97-AF65-F5344CB8AC3E}">
        <p14:creationId xmlns:p14="http://schemas.microsoft.com/office/powerpoint/2010/main" val="1977811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48604-943E-44E8-9EE7-C7C4463C3687}"/>
              </a:ext>
            </a:extLst>
          </p:cNvPr>
          <p:cNvSpPr>
            <a:spLocks noGrp="1"/>
          </p:cNvSpPr>
          <p:nvPr>
            <p:ph type="body" sz="quarter" idx="13"/>
          </p:nvPr>
        </p:nvSpPr>
        <p:spPr/>
        <p:txBody>
          <a:bodyPr/>
          <a:lstStyle/>
          <a:p>
            <a:r>
              <a:rPr lang="en-US" dirty="0"/>
              <a:t>Potential Analytics/algorithms</a:t>
            </a:r>
          </a:p>
        </p:txBody>
      </p:sp>
      <p:sp>
        <p:nvSpPr>
          <p:cNvPr id="3" name="Text Placeholder 2">
            <a:extLst>
              <a:ext uri="{FF2B5EF4-FFF2-40B4-BE49-F238E27FC236}">
                <a16:creationId xmlns:a16="http://schemas.microsoft.com/office/drawing/2014/main" id="{8AD49044-322B-4E2B-9D99-A3728A7CE602}"/>
              </a:ext>
            </a:extLst>
          </p:cNvPr>
          <p:cNvSpPr>
            <a:spLocks noGrp="1"/>
          </p:cNvSpPr>
          <p:nvPr>
            <p:ph type="body" sz="quarter" idx="14"/>
          </p:nvPr>
        </p:nvSpPr>
        <p:spPr>
          <a:xfrm>
            <a:off x="383309" y="609600"/>
            <a:ext cx="7404935" cy="6248400"/>
          </a:xfrm>
        </p:spPr>
        <p:txBody>
          <a:bodyPr/>
          <a:lstStyle/>
          <a:p>
            <a:pPr algn="just"/>
            <a:r>
              <a:rPr lang="en-US" dirty="0"/>
              <a:t>Analytic/Algorithm Name: </a:t>
            </a:r>
            <a:r>
              <a:rPr lang="en-US" sz="1400" b="1" dirty="0">
                <a:solidFill>
                  <a:schemeClr val="bg2">
                    <a:lumMod val="10000"/>
                  </a:schemeClr>
                </a:solidFill>
              </a:rPr>
              <a:t>Retrieval-Augmented Generation (RAG) with AWS Kendra and 			                Bedrock for AI-Assisted Proposal Retrieval</a:t>
            </a:r>
          </a:p>
          <a:p>
            <a:r>
              <a:rPr lang="en-US" dirty="0"/>
              <a:t>Datasets:</a:t>
            </a:r>
          </a:p>
          <a:p>
            <a:pPr marL="685800" lvl="1" algn="just">
              <a:buFont typeface="Arial" panose="020B0604020202020204" pitchFamily="34" charset="0"/>
              <a:buChar char="•"/>
            </a:pPr>
            <a:r>
              <a:rPr lang="en-US" b="1" dirty="0"/>
              <a:t>Past Performance Database</a:t>
            </a:r>
            <a:r>
              <a:rPr lang="en-US" dirty="0"/>
              <a:t> (SharePoint) – Records of previous project work.</a:t>
            </a:r>
          </a:p>
          <a:p>
            <a:pPr marL="685800" lvl="1" algn="just">
              <a:buFont typeface="Arial" panose="020B0604020202020204" pitchFamily="34" charset="0"/>
              <a:buChar char="•"/>
            </a:pPr>
            <a:r>
              <a:rPr lang="en-US" b="1" dirty="0"/>
              <a:t>Historical Proposal Documents</a:t>
            </a:r>
            <a:r>
              <a:rPr lang="en-US" dirty="0"/>
              <a:t> – Previous proposals for reference and template structuring.</a:t>
            </a:r>
          </a:p>
          <a:p>
            <a:pPr marL="685800" lvl="1" algn="just">
              <a:buFont typeface="Arial" panose="020B0604020202020204" pitchFamily="34" charset="0"/>
              <a:buChar char="•"/>
            </a:pPr>
            <a:r>
              <a:rPr lang="en-US" b="1" dirty="0"/>
              <a:t>Case Study Repository</a:t>
            </a:r>
            <a:r>
              <a:rPr lang="en-US" dirty="0"/>
              <a:t> – Success stories and project summaries.</a:t>
            </a:r>
          </a:p>
          <a:p>
            <a:pPr algn="just"/>
            <a:r>
              <a:rPr lang="en-US" dirty="0"/>
              <a:t>Computer Resources Required:</a:t>
            </a:r>
          </a:p>
          <a:p>
            <a:pPr lvl="1" algn="just">
              <a:buFont typeface="Arial" panose="020B0604020202020204" pitchFamily="34" charset="0"/>
              <a:buChar char="•"/>
            </a:pPr>
            <a:r>
              <a:rPr lang="en-US" b="1" dirty="0"/>
              <a:t>Cloud Resources:</a:t>
            </a:r>
            <a:r>
              <a:rPr lang="en-US" dirty="0"/>
              <a:t> AWS Services (Lex, Lambda, Kendra, OpenSearch, DynamoDB, Bedrock, </a:t>
            </a:r>
            <a:r>
              <a:rPr lang="en-US" dirty="0" err="1"/>
              <a:t>SageMaker</a:t>
            </a:r>
            <a:r>
              <a:rPr lang="en-US" dirty="0"/>
              <a:t>).</a:t>
            </a:r>
          </a:p>
          <a:p>
            <a:pPr lvl="1" algn="just">
              <a:buFont typeface="Arial" panose="020B0604020202020204" pitchFamily="34" charset="0"/>
              <a:buChar char="•"/>
            </a:pPr>
            <a:r>
              <a:rPr lang="en-US" b="1" dirty="0"/>
              <a:t>For Model Inference:</a:t>
            </a:r>
            <a:r>
              <a:rPr lang="en-US" dirty="0"/>
              <a:t> AWS Bedrock (</a:t>
            </a:r>
            <a:r>
              <a:rPr lang="en-US" dirty="0" err="1"/>
              <a:t>GenAI</a:t>
            </a:r>
            <a:r>
              <a:rPr lang="en-US" dirty="0"/>
              <a:t> Inference) and AWS Lambda (Serverless Execution).</a:t>
            </a:r>
          </a:p>
          <a:p>
            <a:pPr lvl="1" algn="just">
              <a:buFont typeface="Arial" panose="020B0604020202020204" pitchFamily="34" charset="0"/>
              <a:buChar char="•"/>
            </a:pPr>
            <a:r>
              <a:rPr lang="en-US" b="1" dirty="0"/>
              <a:t>For RAG Search &amp; Indexing:</a:t>
            </a:r>
            <a:r>
              <a:rPr lang="en-US" dirty="0"/>
              <a:t> Amazon Kendra &amp; OpenSearch.</a:t>
            </a:r>
          </a:p>
          <a:p>
            <a:pPr algn="just"/>
            <a:r>
              <a:rPr lang="en-US" dirty="0"/>
              <a:t>Training: </a:t>
            </a:r>
            <a:r>
              <a:rPr lang="en-US" sz="1400" b="1" dirty="0">
                <a:solidFill>
                  <a:schemeClr val="bg2">
                    <a:lumMod val="10000"/>
                  </a:schemeClr>
                </a:solidFill>
              </a:rPr>
              <a:t>AWS Kendra indexing</a:t>
            </a:r>
            <a:r>
              <a:rPr lang="en-US" sz="1400" dirty="0">
                <a:solidFill>
                  <a:schemeClr val="bg2">
                    <a:lumMod val="10000"/>
                  </a:schemeClr>
                </a:solidFill>
              </a:rPr>
              <a:t> will require an initial setup phase to train on </a:t>
            </a:r>
            <a:r>
              <a:rPr lang="en-US" sz="1400" b="1" dirty="0">
                <a:solidFill>
                  <a:schemeClr val="bg2">
                    <a:lumMod val="10000"/>
                  </a:schemeClr>
                </a:solidFill>
              </a:rPr>
              <a:t>relevant knowledge bases</a:t>
            </a:r>
            <a:r>
              <a:rPr lang="en-US" sz="1400" dirty="0">
                <a:solidFill>
                  <a:schemeClr val="bg2">
                    <a:lumMod val="10000"/>
                  </a:schemeClr>
                </a:solidFill>
              </a:rPr>
              <a:t> (past proposals, case studies). </a:t>
            </a:r>
            <a:endParaRPr lang="en-US" dirty="0">
              <a:solidFill>
                <a:schemeClr val="bg2">
                  <a:lumMod val="10000"/>
                </a:schemeClr>
              </a:solidFill>
            </a:endParaRPr>
          </a:p>
          <a:p>
            <a:pPr algn="just"/>
            <a:r>
              <a:rPr lang="en-US" dirty="0"/>
              <a:t>Optimization:</a:t>
            </a:r>
          </a:p>
          <a:p>
            <a:pPr lvl="1" algn="just">
              <a:buFont typeface="Arial" panose="020B0604020202020204" pitchFamily="34" charset="0"/>
              <a:buChar char="•"/>
            </a:pPr>
            <a:r>
              <a:rPr lang="en-US" b="1" dirty="0"/>
              <a:t>Query Optimization:</a:t>
            </a:r>
            <a:r>
              <a:rPr lang="en-US" dirty="0"/>
              <a:t> Fine-tuning AWS Kendra search ranking for </a:t>
            </a:r>
            <a:r>
              <a:rPr lang="en-US" b="1" dirty="0"/>
              <a:t>highly relevant retrievals</a:t>
            </a:r>
            <a:r>
              <a:rPr lang="en-US" dirty="0"/>
              <a:t>.</a:t>
            </a:r>
          </a:p>
          <a:p>
            <a:pPr lvl="1" algn="just">
              <a:buFont typeface="Arial" panose="020B0604020202020204" pitchFamily="34" charset="0"/>
              <a:buChar char="•"/>
            </a:pPr>
            <a:r>
              <a:rPr lang="en-US" b="1" dirty="0"/>
              <a:t>Prompt Engineering:</a:t>
            </a:r>
            <a:r>
              <a:rPr lang="en-US" dirty="0"/>
              <a:t> Improving </a:t>
            </a:r>
            <a:r>
              <a:rPr lang="en-US" b="1" dirty="0"/>
              <a:t>Bedrock’s Anthropic Claude prompt structure</a:t>
            </a:r>
            <a:r>
              <a:rPr lang="en-US" dirty="0"/>
              <a:t> for more </a:t>
            </a:r>
            <a:r>
              <a:rPr lang="en-US" b="1" dirty="0"/>
              <a:t>contextually appropriate responses</a:t>
            </a:r>
            <a:r>
              <a:rPr lang="en-US" dirty="0"/>
              <a:t>. 	</a:t>
            </a:r>
          </a:p>
          <a:p>
            <a:pPr algn="just"/>
            <a:r>
              <a:rPr lang="en-US" dirty="0"/>
              <a:t>Testing:</a:t>
            </a:r>
          </a:p>
          <a:p>
            <a:pPr lvl="1" algn="just">
              <a:buFont typeface="Arial" panose="020B0604020202020204" pitchFamily="34" charset="0"/>
              <a:buChar char="•"/>
            </a:pPr>
            <a:r>
              <a:rPr lang="en-US" b="1" dirty="0"/>
              <a:t>Query Testing: </a:t>
            </a:r>
            <a:r>
              <a:rPr lang="en-US" dirty="0"/>
              <a:t>Run </a:t>
            </a:r>
            <a:r>
              <a:rPr lang="en-US" b="1" dirty="0"/>
              <a:t>sample queries</a:t>
            </a:r>
            <a:r>
              <a:rPr lang="en-US" dirty="0"/>
              <a:t> to check retrieval quality.</a:t>
            </a:r>
          </a:p>
          <a:p>
            <a:pPr lvl="1" algn="just">
              <a:buFont typeface="Arial" panose="020B0604020202020204" pitchFamily="34" charset="0"/>
              <a:buChar char="•"/>
            </a:pPr>
            <a:r>
              <a:rPr lang="en-US" dirty="0"/>
              <a:t>Test </a:t>
            </a:r>
            <a:r>
              <a:rPr lang="en-US" b="1" dirty="0"/>
              <a:t>real-world proposal writing use cases</a:t>
            </a:r>
            <a:r>
              <a:rPr lang="en-US" dirty="0"/>
              <a:t>.</a:t>
            </a:r>
          </a:p>
          <a:p>
            <a:pPr lvl="1" algn="just">
              <a:buFont typeface="Arial" panose="020B0604020202020204" pitchFamily="34" charset="0"/>
              <a:buChar char="•"/>
            </a:pPr>
            <a:r>
              <a:rPr lang="en-US" b="1" dirty="0"/>
              <a:t>Assess Bedrock model response quality</a:t>
            </a:r>
            <a:r>
              <a:rPr lang="en-US" dirty="0"/>
              <a:t> in structured retrieval scenarios.</a:t>
            </a:r>
            <a:endParaRPr lang="en-US" b="1" dirty="0"/>
          </a:p>
          <a:p>
            <a:endParaRPr lang="en-US" dirty="0"/>
          </a:p>
          <a:p>
            <a:endParaRPr lang="en-US" dirty="0"/>
          </a:p>
        </p:txBody>
      </p:sp>
      <p:pic>
        <p:nvPicPr>
          <p:cNvPr id="17" name="Picture 16">
            <a:extLst>
              <a:ext uri="{FF2B5EF4-FFF2-40B4-BE49-F238E27FC236}">
                <a16:creationId xmlns:a16="http://schemas.microsoft.com/office/drawing/2014/main" id="{DC688813-168E-48BA-55AA-ACF7BA64E220}"/>
              </a:ext>
            </a:extLst>
          </p:cNvPr>
          <p:cNvPicPr>
            <a:picLocks noChangeAspect="1"/>
          </p:cNvPicPr>
          <p:nvPr/>
        </p:nvPicPr>
        <p:blipFill>
          <a:blip r:embed="rId2"/>
          <a:stretch>
            <a:fillRect/>
          </a:stretch>
        </p:blipFill>
        <p:spPr>
          <a:xfrm>
            <a:off x="7788244" y="1219200"/>
            <a:ext cx="4036291" cy="5144539"/>
          </a:xfrm>
          <a:prstGeom prst="rect">
            <a:avLst/>
          </a:prstGeom>
        </p:spPr>
      </p:pic>
      <p:sp>
        <p:nvSpPr>
          <p:cNvPr id="18" name="TextBox 17">
            <a:extLst>
              <a:ext uri="{FF2B5EF4-FFF2-40B4-BE49-F238E27FC236}">
                <a16:creationId xmlns:a16="http://schemas.microsoft.com/office/drawing/2014/main" id="{CE9B578D-3820-272E-F8FA-FC7F6AD99BE7}"/>
              </a:ext>
            </a:extLst>
          </p:cNvPr>
          <p:cNvSpPr txBox="1"/>
          <p:nvPr/>
        </p:nvSpPr>
        <p:spPr>
          <a:xfrm>
            <a:off x="7696200" y="6346195"/>
            <a:ext cx="2438400" cy="261610"/>
          </a:xfrm>
          <a:prstGeom prst="rect">
            <a:avLst/>
          </a:prstGeom>
          <a:noFill/>
        </p:spPr>
        <p:txBody>
          <a:bodyPr wrap="square" rtlCol="0">
            <a:spAutoFit/>
          </a:bodyPr>
          <a:lstStyle/>
          <a:p>
            <a:r>
              <a:rPr lang="en-US" sz="1100" b="1" dirty="0">
                <a:solidFill>
                  <a:schemeClr val="bg2">
                    <a:lumMod val="10000"/>
                  </a:schemeClr>
                </a:solidFill>
              </a:rPr>
              <a:t>Source:</a:t>
            </a:r>
            <a:r>
              <a:rPr lang="en-US" sz="1100" dirty="0">
                <a:solidFill>
                  <a:schemeClr val="bg2">
                    <a:lumMod val="10000"/>
                  </a:schemeClr>
                </a:solidFill>
              </a:rPr>
              <a:t> AI Generated</a:t>
            </a:r>
            <a:endParaRPr lang="en-US" sz="1400" dirty="0">
              <a:solidFill>
                <a:schemeClr val="bg2">
                  <a:lumMod val="10000"/>
                </a:schemeClr>
              </a:solidFill>
            </a:endParaRPr>
          </a:p>
        </p:txBody>
      </p:sp>
    </p:spTree>
    <p:extLst>
      <p:ext uri="{BB962C8B-B14F-4D97-AF65-F5344CB8AC3E}">
        <p14:creationId xmlns:p14="http://schemas.microsoft.com/office/powerpoint/2010/main" val="58948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58BF4B-123C-4250-87F8-AAF4697FEF72}"/>
              </a:ext>
            </a:extLst>
          </p:cNvPr>
          <p:cNvSpPr>
            <a:spLocks noGrp="1"/>
          </p:cNvSpPr>
          <p:nvPr>
            <p:ph type="body" sz="quarter" idx="13"/>
          </p:nvPr>
        </p:nvSpPr>
        <p:spPr/>
        <p:txBody>
          <a:bodyPr/>
          <a:lstStyle/>
          <a:p>
            <a:r>
              <a:rPr lang="en-US" dirty="0"/>
              <a:t>Project Schedule</a:t>
            </a:r>
          </a:p>
        </p:txBody>
      </p:sp>
      <p:pic>
        <p:nvPicPr>
          <p:cNvPr id="5" name="Picture 4" descr="A diagram of a project">
            <a:extLst>
              <a:ext uri="{FF2B5EF4-FFF2-40B4-BE49-F238E27FC236}">
                <a16:creationId xmlns:a16="http://schemas.microsoft.com/office/drawing/2014/main" id="{567272C6-2949-9CAC-A04A-02FAE2E72D6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2000" y="685800"/>
            <a:ext cx="10058400" cy="5688299"/>
          </a:xfrm>
          <a:prstGeom prst="rect">
            <a:avLst/>
          </a:prstGeom>
        </p:spPr>
      </p:pic>
      <p:sp>
        <p:nvSpPr>
          <p:cNvPr id="6" name="TextBox 5">
            <a:extLst>
              <a:ext uri="{FF2B5EF4-FFF2-40B4-BE49-F238E27FC236}">
                <a16:creationId xmlns:a16="http://schemas.microsoft.com/office/drawing/2014/main" id="{5EE2A321-E001-5841-BAF2-AB4CCE1E75C7}"/>
              </a:ext>
            </a:extLst>
          </p:cNvPr>
          <p:cNvSpPr txBox="1"/>
          <p:nvPr/>
        </p:nvSpPr>
        <p:spPr>
          <a:xfrm>
            <a:off x="685800" y="6374099"/>
            <a:ext cx="2438400" cy="261610"/>
          </a:xfrm>
          <a:prstGeom prst="rect">
            <a:avLst/>
          </a:prstGeom>
          <a:noFill/>
        </p:spPr>
        <p:txBody>
          <a:bodyPr wrap="square" rtlCol="0">
            <a:spAutoFit/>
          </a:bodyPr>
          <a:lstStyle/>
          <a:p>
            <a:r>
              <a:rPr lang="en-US" sz="1100" b="1" dirty="0">
                <a:solidFill>
                  <a:schemeClr val="bg2">
                    <a:lumMod val="10000"/>
                  </a:schemeClr>
                </a:solidFill>
              </a:rPr>
              <a:t>Source:</a:t>
            </a:r>
            <a:r>
              <a:rPr lang="en-US" sz="1100" dirty="0">
                <a:solidFill>
                  <a:schemeClr val="bg2">
                    <a:lumMod val="10000"/>
                  </a:schemeClr>
                </a:solidFill>
              </a:rPr>
              <a:t> AI Generated</a:t>
            </a:r>
            <a:endParaRPr lang="en-US" sz="1400" dirty="0">
              <a:solidFill>
                <a:schemeClr val="bg2">
                  <a:lumMod val="10000"/>
                </a:schemeClr>
              </a:solidFill>
            </a:endParaRPr>
          </a:p>
        </p:txBody>
      </p:sp>
    </p:spTree>
    <p:extLst>
      <p:ext uri="{BB962C8B-B14F-4D97-AF65-F5344CB8AC3E}">
        <p14:creationId xmlns:p14="http://schemas.microsoft.com/office/powerpoint/2010/main" val="81951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68308-3224-5AA2-2AE2-1AE0DCF3A76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97F3DAA-F0BC-FB5E-2C4D-842344980C99}"/>
              </a:ext>
            </a:extLst>
          </p:cNvPr>
          <p:cNvSpPr>
            <a:spLocks noGrp="1"/>
          </p:cNvSpPr>
          <p:nvPr>
            <p:ph type="body" sz="quarter" idx="13"/>
          </p:nvPr>
        </p:nvSpPr>
        <p:spPr/>
        <p:txBody>
          <a:bodyPr/>
          <a:lstStyle/>
          <a:p>
            <a:r>
              <a:rPr lang="en-US" dirty="0"/>
              <a:t>SPRINT 1 Schedule</a:t>
            </a:r>
          </a:p>
        </p:txBody>
      </p:sp>
      <p:pic>
        <p:nvPicPr>
          <p:cNvPr id="2050" name="Picture 2">
            <a:extLst>
              <a:ext uri="{FF2B5EF4-FFF2-40B4-BE49-F238E27FC236}">
                <a16:creationId xmlns:a16="http://schemas.microsoft.com/office/drawing/2014/main" id="{9A722F13-4616-2C2E-DEFF-4CBAD47FC50A}"/>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3798" b="6329"/>
          <a:stretch/>
        </p:blipFill>
        <p:spPr bwMode="auto">
          <a:xfrm>
            <a:off x="533400" y="685800"/>
            <a:ext cx="10439399" cy="5724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D1E403-321D-0C19-E646-A02B9CB260AF}"/>
              </a:ext>
            </a:extLst>
          </p:cNvPr>
          <p:cNvSpPr txBox="1"/>
          <p:nvPr/>
        </p:nvSpPr>
        <p:spPr>
          <a:xfrm>
            <a:off x="495677" y="6398529"/>
            <a:ext cx="2438400" cy="261610"/>
          </a:xfrm>
          <a:prstGeom prst="rect">
            <a:avLst/>
          </a:prstGeom>
          <a:noFill/>
        </p:spPr>
        <p:txBody>
          <a:bodyPr wrap="square" rtlCol="0">
            <a:spAutoFit/>
          </a:bodyPr>
          <a:lstStyle/>
          <a:p>
            <a:r>
              <a:rPr lang="en-US" sz="1100" b="1" dirty="0">
                <a:solidFill>
                  <a:schemeClr val="bg2">
                    <a:lumMod val="10000"/>
                  </a:schemeClr>
                </a:solidFill>
              </a:rPr>
              <a:t>Source:</a:t>
            </a:r>
            <a:r>
              <a:rPr lang="en-US" sz="1100" dirty="0">
                <a:solidFill>
                  <a:schemeClr val="bg2">
                    <a:lumMod val="10000"/>
                  </a:schemeClr>
                </a:solidFill>
              </a:rPr>
              <a:t> AI Generated</a:t>
            </a:r>
            <a:endParaRPr lang="en-US" sz="1400" dirty="0">
              <a:solidFill>
                <a:schemeClr val="bg2">
                  <a:lumMod val="10000"/>
                </a:schemeClr>
              </a:solidFill>
            </a:endParaRPr>
          </a:p>
        </p:txBody>
      </p:sp>
    </p:spTree>
    <p:extLst>
      <p:ext uri="{BB962C8B-B14F-4D97-AF65-F5344CB8AC3E}">
        <p14:creationId xmlns:p14="http://schemas.microsoft.com/office/powerpoint/2010/main" val="855483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41B6A-8085-47BA-AF1C-F8F2D8F4B82F}"/>
              </a:ext>
            </a:extLst>
          </p:cNvPr>
          <p:cNvSpPr>
            <a:spLocks noGrp="1"/>
          </p:cNvSpPr>
          <p:nvPr>
            <p:ph type="body" sz="quarter" idx="13"/>
          </p:nvPr>
        </p:nvSpPr>
        <p:spPr/>
        <p:txBody>
          <a:bodyPr/>
          <a:lstStyle/>
          <a:p>
            <a:r>
              <a:rPr lang="en-US" dirty="0"/>
              <a:t>Risks and Planned Mitigations</a:t>
            </a:r>
          </a:p>
        </p:txBody>
      </p:sp>
      <p:graphicFrame>
        <p:nvGraphicFramePr>
          <p:cNvPr id="4" name="Table 4">
            <a:extLst>
              <a:ext uri="{FF2B5EF4-FFF2-40B4-BE49-F238E27FC236}">
                <a16:creationId xmlns:a16="http://schemas.microsoft.com/office/drawing/2014/main" id="{F2B06B46-751D-4C9E-A075-C1A7C6F84020}"/>
              </a:ext>
            </a:extLst>
          </p:cNvPr>
          <p:cNvGraphicFramePr>
            <a:graphicFrameLocks noGrp="1"/>
          </p:cNvGraphicFramePr>
          <p:nvPr>
            <p:extLst>
              <p:ext uri="{D42A27DB-BD31-4B8C-83A1-F6EECF244321}">
                <p14:modId xmlns:p14="http://schemas.microsoft.com/office/powerpoint/2010/main" val="4051616410"/>
              </p:ext>
            </p:extLst>
          </p:nvPr>
        </p:nvGraphicFramePr>
        <p:xfrm>
          <a:off x="1585783" y="813486"/>
          <a:ext cx="8095059" cy="5491480"/>
        </p:xfrm>
        <a:graphic>
          <a:graphicData uri="http://schemas.openxmlformats.org/drawingml/2006/table">
            <a:tbl>
              <a:tblPr firstRow="1" bandRow="1">
                <a:tableStyleId>{00A15C55-8517-42AA-B614-E9B94910E393}</a:tableStyleId>
              </a:tblPr>
              <a:tblGrid>
                <a:gridCol w="1160859">
                  <a:extLst>
                    <a:ext uri="{9D8B030D-6E8A-4147-A177-3AD203B41FA5}">
                      <a16:colId xmlns:a16="http://schemas.microsoft.com/office/drawing/2014/main" val="4223258515"/>
                    </a:ext>
                  </a:extLst>
                </a:gridCol>
                <a:gridCol w="2514600">
                  <a:extLst>
                    <a:ext uri="{9D8B030D-6E8A-4147-A177-3AD203B41FA5}">
                      <a16:colId xmlns:a16="http://schemas.microsoft.com/office/drawing/2014/main" val="1754049355"/>
                    </a:ext>
                  </a:extLst>
                </a:gridCol>
                <a:gridCol w="914400">
                  <a:extLst>
                    <a:ext uri="{9D8B030D-6E8A-4147-A177-3AD203B41FA5}">
                      <a16:colId xmlns:a16="http://schemas.microsoft.com/office/drawing/2014/main" val="3874331688"/>
                    </a:ext>
                  </a:extLst>
                </a:gridCol>
                <a:gridCol w="609600">
                  <a:extLst>
                    <a:ext uri="{9D8B030D-6E8A-4147-A177-3AD203B41FA5}">
                      <a16:colId xmlns:a16="http://schemas.microsoft.com/office/drawing/2014/main" val="2302279300"/>
                    </a:ext>
                  </a:extLst>
                </a:gridCol>
                <a:gridCol w="2895600">
                  <a:extLst>
                    <a:ext uri="{9D8B030D-6E8A-4147-A177-3AD203B41FA5}">
                      <a16:colId xmlns:a16="http://schemas.microsoft.com/office/drawing/2014/main" val="396266851"/>
                    </a:ext>
                  </a:extLst>
                </a:gridCol>
              </a:tblGrid>
              <a:tr h="370840">
                <a:tc>
                  <a:txBody>
                    <a:bodyPr/>
                    <a:lstStyle/>
                    <a:p>
                      <a:r>
                        <a:rPr lang="en-US" sz="1200" cap="small" baseline="0" dirty="0"/>
                        <a:t>Risk Name</a:t>
                      </a:r>
                    </a:p>
                  </a:txBody>
                  <a:tcPr anchor="ctr"/>
                </a:tc>
                <a:tc>
                  <a:txBody>
                    <a:bodyPr/>
                    <a:lstStyle/>
                    <a:p>
                      <a:r>
                        <a:rPr lang="en-US" sz="1200" cap="small" baseline="0" dirty="0"/>
                        <a:t>Description</a:t>
                      </a:r>
                    </a:p>
                  </a:txBody>
                  <a:tcPr anchor="ctr"/>
                </a:tc>
                <a:tc>
                  <a:txBody>
                    <a:bodyPr/>
                    <a:lstStyle/>
                    <a:p>
                      <a:r>
                        <a:rPr lang="en-US" sz="1200" cap="small" baseline="0" dirty="0"/>
                        <a:t>Probability </a:t>
                      </a:r>
                    </a:p>
                  </a:txBody>
                  <a:tcPr anchor="ctr"/>
                </a:tc>
                <a:tc>
                  <a:txBody>
                    <a:bodyPr/>
                    <a:lstStyle/>
                    <a:p>
                      <a:r>
                        <a:rPr lang="en-US" sz="1200" cap="small" baseline="0" dirty="0"/>
                        <a:t>Impact</a:t>
                      </a:r>
                    </a:p>
                  </a:txBody>
                  <a:tcPr anchor="ctr"/>
                </a:tc>
                <a:tc>
                  <a:txBody>
                    <a:bodyPr/>
                    <a:lstStyle/>
                    <a:p>
                      <a:r>
                        <a:rPr lang="en-US" sz="1200" cap="small" baseline="0" dirty="0"/>
                        <a:t>Mitigation</a:t>
                      </a:r>
                    </a:p>
                  </a:txBody>
                  <a:tcPr anchor="ctr"/>
                </a:tc>
                <a:extLst>
                  <a:ext uri="{0D108BD9-81ED-4DB2-BD59-A6C34878D82A}">
                    <a16:rowId xmlns:a16="http://schemas.microsoft.com/office/drawing/2014/main" val="3678545192"/>
                  </a:ext>
                </a:extLst>
              </a:tr>
              <a:tr h="370840">
                <a:tc>
                  <a:txBody>
                    <a:bodyPr/>
                    <a:lstStyle/>
                    <a:p>
                      <a:pPr algn="just"/>
                      <a:r>
                        <a:rPr lang="en-US" sz="1200" dirty="0"/>
                        <a:t>Access to Allwyn test files</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t>Gaining access in time to the sample set of documents in Allwyn’s </a:t>
                      </a:r>
                      <a:r>
                        <a:rPr lang="en-US" sz="1200" dirty="0" err="1"/>
                        <a:t>Sharepoint</a:t>
                      </a:r>
                      <a:r>
                        <a:rPr lang="en-US" sz="1200" dirty="0"/>
                        <a:t> Repository to allow us to do the planned work in this sprint. We can’t move forward without access to the SharePoint and files.</a:t>
                      </a:r>
                    </a:p>
                  </a:txBody>
                  <a:tcPr anchor="ctr"/>
                </a:tc>
                <a:tc>
                  <a:txBody>
                    <a:bodyPr/>
                    <a:lstStyle/>
                    <a:p>
                      <a:pPr algn="just"/>
                      <a:r>
                        <a:rPr lang="en-US" sz="1200" dirty="0"/>
                        <a:t>Low</a:t>
                      </a:r>
                    </a:p>
                  </a:txBody>
                  <a:tcPr anchor="ctr"/>
                </a:tc>
                <a:tc>
                  <a:txBody>
                    <a:bodyPr/>
                    <a:lstStyle/>
                    <a:p>
                      <a:pPr algn="just"/>
                      <a:r>
                        <a:rPr lang="en-US" sz="1200" dirty="0"/>
                        <a:t>High</a:t>
                      </a:r>
                    </a:p>
                  </a:txBody>
                  <a:tcPr anchor="ctr"/>
                </a:tc>
                <a:tc>
                  <a:txBody>
                    <a:bodyPr/>
                    <a:lstStyle/>
                    <a:p>
                      <a:pPr algn="just"/>
                      <a:r>
                        <a:rPr lang="en-US" sz="1200" dirty="0"/>
                        <a:t>We will communicate with Allwyn’s CTO and Intern to work through gaining access and will keep our professor informed. Our professor will be able to work with Allwyn to resolve the issue or change our overall project objective if necessary.</a:t>
                      </a:r>
                    </a:p>
                  </a:txBody>
                  <a:tcPr anchor="ctr"/>
                </a:tc>
                <a:extLst>
                  <a:ext uri="{0D108BD9-81ED-4DB2-BD59-A6C34878D82A}">
                    <a16:rowId xmlns:a16="http://schemas.microsoft.com/office/drawing/2014/main" val="4128474677"/>
                  </a:ext>
                </a:extLst>
              </a:tr>
              <a:tr h="370840">
                <a:tc>
                  <a:txBody>
                    <a:bodyPr/>
                    <a:lstStyle/>
                    <a:p>
                      <a:pPr algn="just"/>
                      <a:r>
                        <a:rPr lang="en-US" sz="1200" dirty="0"/>
                        <a:t>Access to AWS services account</a:t>
                      </a:r>
                    </a:p>
                  </a:txBody>
                  <a:tcPr anchor="ctr"/>
                </a:tc>
                <a:tc>
                  <a:txBody>
                    <a:bodyPr/>
                    <a:lstStyle/>
                    <a:p>
                      <a:pPr algn="just"/>
                      <a:r>
                        <a:rPr lang="en-US" sz="1200" dirty="0"/>
                        <a:t>Kendra and Bedrock are expected to be important elements of our technical solution. If we can’t gain access this sprint we will not be in position to start doing work with them in the next spring and this will delay our progress.</a:t>
                      </a:r>
                    </a:p>
                  </a:txBody>
                  <a:tcPr anchor="ctr"/>
                </a:tc>
                <a:tc>
                  <a:txBody>
                    <a:bodyPr/>
                    <a:lstStyle/>
                    <a:p>
                      <a:pPr algn="just"/>
                      <a:r>
                        <a:rPr lang="en-US" sz="1200" dirty="0"/>
                        <a:t>Low</a:t>
                      </a:r>
                    </a:p>
                  </a:txBody>
                  <a:tcPr anchor="ctr"/>
                </a:tc>
                <a:tc>
                  <a:txBody>
                    <a:bodyPr/>
                    <a:lstStyle/>
                    <a:p>
                      <a:pPr algn="just"/>
                      <a:r>
                        <a:rPr lang="en-US" sz="1200" dirty="0"/>
                        <a:t>High</a:t>
                      </a:r>
                    </a:p>
                  </a:txBody>
                  <a:tcPr anchor="ctr"/>
                </a:tc>
                <a:tc>
                  <a:txBody>
                    <a:bodyPr/>
                    <a:lstStyle/>
                    <a:p>
                      <a:pPr algn="just"/>
                      <a:r>
                        <a:rPr lang="en-US" sz="1200" dirty="0"/>
                        <a:t>We will communicate with our Professor to understand where we are along the path to gaining access and he will be able to help us resolve access issue.</a:t>
                      </a:r>
                    </a:p>
                  </a:txBody>
                  <a:tcPr anchor="ctr"/>
                </a:tc>
                <a:extLst>
                  <a:ext uri="{0D108BD9-81ED-4DB2-BD59-A6C34878D82A}">
                    <a16:rowId xmlns:a16="http://schemas.microsoft.com/office/drawing/2014/main" val="1431918608"/>
                  </a:ext>
                </a:extLst>
              </a:tr>
              <a:tr h="370840">
                <a:tc>
                  <a:txBody>
                    <a:bodyPr/>
                    <a:lstStyle/>
                    <a:p>
                      <a:pPr algn="just"/>
                      <a:r>
                        <a:rPr lang="en-US" sz="1200" dirty="0"/>
                        <a:t>Connecting Kendra to Allwyn’s SharePoint</a:t>
                      </a:r>
                    </a:p>
                  </a:txBody>
                  <a:tcPr anchor="ctr"/>
                </a:tc>
                <a:tc>
                  <a:txBody>
                    <a:bodyPr/>
                    <a:lstStyle/>
                    <a:p>
                      <a:pPr algn="just"/>
                      <a:r>
                        <a:rPr lang="en-US" sz="1200" dirty="0"/>
                        <a:t>None of us have worked with these systems before and we may not be successful in learning how to make them work.</a:t>
                      </a:r>
                    </a:p>
                  </a:txBody>
                  <a:tcPr anchor="ctr"/>
                </a:tc>
                <a:tc>
                  <a:txBody>
                    <a:bodyPr/>
                    <a:lstStyle/>
                    <a:p>
                      <a:pPr algn="just"/>
                      <a:r>
                        <a:rPr lang="en-US" sz="1200" dirty="0"/>
                        <a:t>Medium</a:t>
                      </a:r>
                    </a:p>
                  </a:txBody>
                  <a:tcPr anchor="ctr"/>
                </a:tc>
                <a:tc>
                  <a:txBody>
                    <a:bodyPr/>
                    <a:lstStyle/>
                    <a:p>
                      <a:pPr algn="just"/>
                      <a:r>
                        <a:rPr lang="en-US" sz="1200" dirty="0"/>
                        <a:t>High</a:t>
                      </a:r>
                    </a:p>
                  </a:txBody>
                  <a:tcPr anchor="ctr"/>
                </a:tc>
                <a:tc>
                  <a:txBody>
                    <a:bodyPr/>
                    <a:lstStyle/>
                    <a:p>
                      <a:pPr algn="just"/>
                      <a:r>
                        <a:rPr lang="en-US" sz="1200" dirty="0"/>
                        <a:t>We will aggressively pursue learning from available web sources and will communicate with our professor if we’re blocked. He will be able to get technical support from AWS to help us resolve real blockers.</a:t>
                      </a:r>
                    </a:p>
                  </a:txBody>
                  <a:tcPr anchor="ctr"/>
                </a:tc>
                <a:extLst>
                  <a:ext uri="{0D108BD9-81ED-4DB2-BD59-A6C34878D82A}">
                    <a16:rowId xmlns:a16="http://schemas.microsoft.com/office/drawing/2014/main" val="2051641659"/>
                  </a:ext>
                </a:extLst>
              </a:tr>
              <a:tr h="1354335">
                <a:tc>
                  <a:txBody>
                    <a:bodyPr/>
                    <a:lstStyle/>
                    <a:p>
                      <a:pPr algn="just"/>
                      <a:r>
                        <a:rPr lang="en-US" sz="1200" dirty="0"/>
                        <a:t>Organizing the team to work effectively</a:t>
                      </a:r>
                    </a:p>
                  </a:txBody>
                  <a:tcPr anchor="ctr"/>
                </a:tc>
                <a:tc>
                  <a:txBody>
                    <a:bodyPr/>
                    <a:lstStyle/>
                    <a:p>
                      <a:pPr algn="just"/>
                      <a:r>
                        <a:rPr lang="en-US" sz="1200" dirty="0"/>
                        <a:t>We are all new to Scrum and the Product Owner and Scrum Master are inexperienced in these roles</a:t>
                      </a:r>
                    </a:p>
                  </a:txBody>
                  <a:tcPr anchor="ctr"/>
                </a:tc>
                <a:tc>
                  <a:txBody>
                    <a:bodyPr/>
                    <a:lstStyle/>
                    <a:p>
                      <a:pPr algn="just"/>
                      <a:r>
                        <a:rPr lang="en-US" sz="1200" dirty="0"/>
                        <a:t>High</a:t>
                      </a:r>
                    </a:p>
                  </a:txBody>
                  <a:tcPr anchor="ctr"/>
                </a:tc>
                <a:tc>
                  <a:txBody>
                    <a:bodyPr/>
                    <a:lstStyle/>
                    <a:p>
                      <a:pPr algn="just"/>
                      <a:r>
                        <a:rPr lang="en-US" sz="1200" dirty="0"/>
                        <a:t>Low</a:t>
                      </a:r>
                    </a:p>
                  </a:txBody>
                  <a:tcPr anchor="ctr"/>
                </a:tc>
                <a:tc>
                  <a:txBody>
                    <a:bodyPr/>
                    <a:lstStyle/>
                    <a:p>
                      <a:pPr algn="just"/>
                      <a:r>
                        <a:rPr lang="en-US" sz="1200" dirty="0"/>
                        <a:t>The project is small enough that we could fall back to less organized methods and still be successful, however we want to use the system and will have internal team training sessions to normalize expected behavior and activities. We will also find more training resources if necessary.</a:t>
                      </a:r>
                    </a:p>
                  </a:txBody>
                  <a:tcPr anchor="ctr"/>
                </a:tc>
                <a:extLst>
                  <a:ext uri="{0D108BD9-81ED-4DB2-BD59-A6C34878D82A}">
                    <a16:rowId xmlns:a16="http://schemas.microsoft.com/office/drawing/2014/main" val="595787757"/>
                  </a:ext>
                </a:extLst>
              </a:tr>
            </a:tbl>
          </a:graphicData>
        </a:graphic>
      </p:graphicFrame>
    </p:spTree>
    <p:extLst>
      <p:ext uri="{BB962C8B-B14F-4D97-AF65-F5344CB8AC3E}">
        <p14:creationId xmlns:p14="http://schemas.microsoft.com/office/powerpoint/2010/main" val="1556446440"/>
      </p:ext>
    </p:extLst>
  </p:cSld>
  <p:clrMapOvr>
    <a:masterClrMapping/>
  </p:clrMapOvr>
</p:sld>
</file>

<file path=ppt/theme/theme1.xml><?xml version="1.0" encoding="utf-8"?>
<a:theme xmlns:a="http://schemas.openxmlformats.org/drawingml/2006/main" name="MasonBrand.pxtx">
  <a:themeElements>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5E0D2505C08A4EA4512AB0E0408AD0" ma:contentTypeVersion="4" ma:contentTypeDescription="Create a new document." ma:contentTypeScope="" ma:versionID="0e8874287eb84161def21efc39084a05">
  <xsd:schema xmlns:xsd="http://www.w3.org/2001/XMLSchema" xmlns:xs="http://www.w3.org/2001/XMLSchema" xmlns:p="http://schemas.microsoft.com/office/2006/metadata/properties" xmlns:ns2="174151f0-a052-4058-bed7-0305b1380115" targetNamespace="http://schemas.microsoft.com/office/2006/metadata/properties" ma:root="true" ma:fieldsID="260eb32f271c293b2c6f6da7c1b28da4" ns2:_="">
    <xsd:import namespace="174151f0-a052-4058-bed7-0305b138011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4151f0-a052-4058-bed7-0305b1380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F44023-3FD8-4BC8-A9EE-B5FAEAB07D5F}"/>
</file>

<file path=customXml/itemProps2.xml><?xml version="1.0" encoding="utf-8"?>
<ds:datastoreItem xmlns:ds="http://schemas.openxmlformats.org/officeDocument/2006/customXml" ds:itemID="{AD816B17-36FC-43F0-BF8A-EE6A4351E8D2}"/>
</file>

<file path=customXml/itemProps3.xml><?xml version="1.0" encoding="utf-8"?>
<ds:datastoreItem xmlns:ds="http://schemas.openxmlformats.org/officeDocument/2006/customXml" ds:itemID="{197C5D49-2069-42DE-8773-F6C6EB4A7B0E}"/>
</file>

<file path=docProps/app.xml><?xml version="1.0" encoding="utf-8"?>
<Properties xmlns="http://schemas.openxmlformats.org/officeDocument/2006/extended-properties" xmlns:vt="http://schemas.openxmlformats.org/officeDocument/2006/docPropsVTypes">
  <Template/>
  <TotalTime>0</TotalTime>
  <Words>925</Words>
  <Application>Microsoft Office PowerPoint</Application>
  <PresentationFormat>Widescreen</PresentationFormat>
  <Paragraphs>91</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MasonBrand.pxtx</vt:lpstr>
      <vt:lpstr>Sprint 1 Status Update (Mid-sprint Submission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40</cp:revision>
  <dcterms:created xsi:type="dcterms:W3CDTF">2010-04-19T20:44:32Z</dcterms:created>
  <dcterms:modified xsi:type="dcterms:W3CDTF">2025-02-03T00:21:19Z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0x010100015E0D2505C08A4EA4512AB0E0408AD0</vt:lpwstr>
  </property>
</Properties>
</file>